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340" r:id="rId3"/>
    <p:sldId id="307" r:id="rId4"/>
    <p:sldId id="301" r:id="rId5"/>
    <p:sldId id="296" r:id="rId6"/>
    <p:sldId id="327" r:id="rId7"/>
    <p:sldId id="341" r:id="rId8"/>
    <p:sldId id="342" r:id="rId9"/>
    <p:sldId id="328" r:id="rId10"/>
    <p:sldId id="343" r:id="rId11"/>
    <p:sldId id="345" r:id="rId12"/>
    <p:sldId id="346" r:id="rId13"/>
    <p:sldId id="298" r:id="rId14"/>
    <p:sldId id="300" r:id="rId15"/>
    <p:sldId id="306" r:id="rId16"/>
    <p:sldId id="344" r:id="rId17"/>
    <p:sldId id="331" r:id="rId18"/>
    <p:sldId id="347" r:id="rId19"/>
    <p:sldId id="350" r:id="rId20"/>
    <p:sldId id="348" r:id="rId21"/>
    <p:sldId id="363" r:id="rId22"/>
    <p:sldId id="311" r:id="rId23"/>
    <p:sldId id="312" r:id="rId24"/>
    <p:sldId id="335" r:id="rId25"/>
    <p:sldId id="317" r:id="rId26"/>
    <p:sldId id="334" r:id="rId27"/>
    <p:sldId id="337" r:id="rId28"/>
    <p:sldId id="318" r:id="rId29"/>
    <p:sldId id="319" r:id="rId30"/>
  </p:sldIdLst>
  <p:sldSz cx="9144000" cy="5143500" type="screen16x9"/>
  <p:notesSz cx="6858000" cy="9144000"/>
  <p:embeddedFontLst>
    <p:embeddedFont>
      <p:font typeface="Lato" panose="020F0502020204030203" pitchFamily="34" charset="77"/>
      <p:regular r:id="rId32"/>
      <p:bold r:id="rId33"/>
      <p:italic r:id="rId34"/>
      <p:boldItalic r:id="rId35"/>
    </p:embeddedFont>
    <p:embeddedFont>
      <p:font typeface="Raleway" panose="020B0403030101060003" pitchFamily="34" charset="77"/>
      <p:regular r:id="rId36"/>
      <p:bold r:id="rId37"/>
      <p:italic r:id="rId38"/>
      <p:boldItalic r:id="rId39"/>
    </p:embeddedFont>
    <p:embeddedFont>
      <p:font typeface="Raleway ExtraLight" panose="020B0403030101060003" pitchFamily="34" charset="77"/>
      <p:regular r:id="rId40"/>
      <p:bold r:id="rId41"/>
      <p:italic r:id="rId42"/>
      <p:boldItalic r:id="rId43"/>
    </p:embeddedFont>
    <p:embeddedFont>
      <p:font typeface="Raleway Thin" panose="020B0403030101060003" pitchFamily="34" charset="77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C030"/>
    <a:srgbClr val="95A8FF"/>
    <a:srgbClr val="935DFF"/>
    <a:srgbClr val="FFFAC3"/>
    <a:srgbClr val="93745F"/>
    <a:srgbClr val="12103D"/>
    <a:srgbClr val="150D40"/>
    <a:srgbClr val="16085F"/>
    <a:srgbClr val="120C40"/>
    <a:srgbClr val="1509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38"/>
    <p:restoredTop sz="94689"/>
  </p:normalViewPr>
  <p:slideViewPr>
    <p:cSldViewPr snapToGrid="0">
      <p:cViewPr varScale="1">
        <p:scale>
          <a:sx n="181" d="100"/>
          <a:sy n="181" d="100"/>
        </p:scale>
        <p:origin x="592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0b9345ac2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0b9345ac2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70a9e8da26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70a9e8da26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4758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49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0a9e8da26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0a9e8da26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70a9e8da2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70a9e8da2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b9345ac2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b9345ac2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050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b9345ac2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b9345ac2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70b9345ac2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70b9345ac2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70b9345ac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70b9345ac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70a9e8da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70a9e8da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70b9345ac2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70b9345ac2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70b9345ac2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70b9345ac2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70ba42f3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70ba42f3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578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70b9345a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70b9345ac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6463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0b9345ac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70b9345ac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5938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70b9345ac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70b9345ac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035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70a9e8da2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70a9e8da2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ELT Template">
  <p:cSld name="BIG_NUMB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" name="Google Shape;56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" name="Google Shape;17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" name="Google Shape;22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" name="Google Shape;28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000000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" name="Google Shape;45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Google Shape;51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3"/>
          <p:cNvPicPr preferRelativeResize="0"/>
          <p:nvPr/>
        </p:nvPicPr>
        <p:blipFill rotWithShape="1">
          <a:blip r:embed="rId3">
            <a:alphaModFix/>
          </a:blip>
          <a:srcRect b="18969"/>
          <a:stretch/>
        </p:blipFill>
        <p:spPr>
          <a:xfrm>
            <a:off x="-111317" y="-63609"/>
            <a:ext cx="9597224" cy="526376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>
            <a:spLocks noGrp="1"/>
          </p:cNvSpPr>
          <p:nvPr>
            <p:ph type="ctrTitle" idx="4294967295"/>
          </p:nvPr>
        </p:nvSpPr>
        <p:spPr>
          <a:xfrm>
            <a:off x="171500" y="326950"/>
            <a:ext cx="77073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Neural Networks in Optical Sensors</a:t>
            </a:r>
            <a:endParaRPr sz="3600" b="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Umberto Michelucci</a:t>
            </a:r>
            <a:endParaRPr sz="2400" b="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230000" y="4676550"/>
            <a:ext cx="5415300" cy="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ODSC Meetup @ Google - 13th Nov. 2019</a:t>
            </a:r>
            <a:endParaRPr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C1FB17-AF91-42DD-8703-860D6F5C4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Challanges</a:t>
            </a:r>
            <a:r>
              <a:rPr lang="de-CH" dirty="0"/>
              <a:t> of </a:t>
            </a:r>
            <a:r>
              <a:rPr lang="de-CH" dirty="0" err="1"/>
              <a:t>luminescence</a:t>
            </a:r>
            <a:r>
              <a:rPr lang="de-CH" dirty="0"/>
              <a:t> fingerprinting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E891279-D606-456C-A6F4-58FB542109E2}"/>
              </a:ext>
            </a:extLst>
          </p:cNvPr>
          <p:cNvSpPr txBox="1"/>
          <p:nvPr/>
        </p:nvSpPr>
        <p:spPr>
          <a:xfrm>
            <a:off x="397566" y="1381538"/>
            <a:ext cx="366596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200" dirty="0" err="1">
                <a:latin typeface="Raleway" panose="020B0604020202020204" charset="0"/>
              </a:rPr>
              <a:t>Temperature</a:t>
            </a:r>
            <a:r>
              <a:rPr lang="de-CH" sz="2200" dirty="0">
                <a:latin typeface="Raleway" panose="020B0604020202020204" charset="0"/>
              </a:rPr>
              <a:t> </a:t>
            </a:r>
            <a:r>
              <a:rPr lang="de-CH" sz="2200" dirty="0" err="1">
                <a:latin typeface="Raleway" panose="020B0604020202020204" charset="0"/>
              </a:rPr>
              <a:t>quenching</a:t>
            </a:r>
            <a:endParaRPr lang="de-CH" sz="2200" dirty="0">
              <a:latin typeface="Raleway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200" dirty="0">
                <a:latin typeface="Raleway" panose="020B0604020202020204" charset="0"/>
              </a:rPr>
              <a:t>Bleaching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200" dirty="0" err="1">
                <a:latin typeface="Raleway" panose="020B0604020202020204" charset="0"/>
              </a:rPr>
              <a:t>Stability</a:t>
            </a:r>
            <a:r>
              <a:rPr lang="de-CH" sz="2200" dirty="0">
                <a:latin typeface="Raleway" panose="020B0604020202020204" charset="0"/>
              </a:rPr>
              <a:t> of light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200" dirty="0">
                <a:latin typeface="Raleway" panose="020B0604020202020204" charset="0"/>
              </a:rPr>
              <a:t>Expensive </a:t>
            </a:r>
            <a:r>
              <a:rPr lang="de-CH" sz="2200" dirty="0" err="1">
                <a:latin typeface="Raleway" panose="020B0604020202020204" charset="0"/>
              </a:rPr>
              <a:t>instrumentation</a:t>
            </a:r>
            <a:endParaRPr lang="de-CH" sz="2200" dirty="0">
              <a:latin typeface="Raleway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200" dirty="0">
                <a:latin typeface="Raleway" panose="020B0604020202020204" charset="0"/>
              </a:rPr>
              <a:t>…</a:t>
            </a:r>
          </a:p>
          <a:p>
            <a:endParaRPr lang="de-CH" sz="2200" dirty="0">
              <a:latin typeface="Raleway" panose="020B060402020202020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0D0EAD1-C319-4A4A-9F21-E1543DBFA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659" y="1775013"/>
            <a:ext cx="4345360" cy="308943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06B04217-CCB6-4995-ADDB-8B407FD05328}"/>
              </a:ext>
            </a:extLst>
          </p:cNvPr>
          <p:cNvSpPr/>
          <p:nvPr/>
        </p:nvSpPr>
        <p:spPr>
          <a:xfrm>
            <a:off x="4572000" y="1327748"/>
            <a:ext cx="38368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aleway" panose="020B0604020202020204" charset="0"/>
              </a:rPr>
              <a:t>Spectral changes of EVOO over time with excitation at 365 nm</a:t>
            </a:r>
            <a:endParaRPr lang="de-CH" dirty="0">
              <a:latin typeface="Ralew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679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CCCBED-ACE2-45D9-8F08-3D9ABD41F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Idea</a:t>
            </a:r>
            <a:r>
              <a:rPr lang="de-CH" dirty="0"/>
              <a:t>: </a:t>
            </a:r>
            <a:r>
              <a:rPr lang="de-CH" dirty="0" err="1"/>
              <a:t>use</a:t>
            </a:r>
            <a:r>
              <a:rPr lang="de-CH" dirty="0"/>
              <a:t> AI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overcome</a:t>
            </a:r>
            <a:r>
              <a:rPr lang="de-CH" dirty="0"/>
              <a:t> </a:t>
            </a:r>
            <a:r>
              <a:rPr lang="de-CH" dirty="0" err="1"/>
              <a:t>challanges</a:t>
            </a:r>
            <a:endParaRPr lang="de-CH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0D02D3A-B4BF-4A77-8F09-FC5F1C280E1B}"/>
              </a:ext>
            </a:extLst>
          </p:cNvPr>
          <p:cNvSpPr/>
          <p:nvPr/>
        </p:nvSpPr>
        <p:spPr>
          <a:xfrm>
            <a:off x="303300" y="1267854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sz="1800" b="1" dirty="0">
                <a:latin typeface="Raleway" panose="020B0604020202020204" charset="0"/>
              </a:rPr>
              <a:t>Low-</a:t>
            </a:r>
            <a:r>
              <a:rPr lang="de-CH" sz="1800" b="1" dirty="0" err="1">
                <a:latin typeface="Raleway" panose="020B0604020202020204" charset="0"/>
              </a:rPr>
              <a:t>cost</a:t>
            </a:r>
            <a:r>
              <a:rPr lang="de-CH" sz="1800" dirty="0">
                <a:latin typeface="Raleway" panose="020B0604020202020204" charset="0"/>
              </a:rPr>
              <a:t> </a:t>
            </a:r>
            <a:r>
              <a:rPr lang="de-CH" sz="1800" dirty="0" err="1">
                <a:latin typeface="Raleway" panose="020B0604020202020204" charset="0"/>
              </a:rPr>
              <a:t>system</a:t>
            </a:r>
            <a:r>
              <a:rPr lang="de-CH" sz="1800" dirty="0">
                <a:latin typeface="Raleway" panose="020B060402020202020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800" dirty="0">
                <a:latin typeface="Raleway" panose="020B0604020202020204" charset="0"/>
              </a:rPr>
              <a:t>UV-Blue LEDs </a:t>
            </a:r>
            <a:r>
              <a:rPr lang="de-CH" sz="1800" dirty="0" err="1">
                <a:latin typeface="Raleway" panose="020B0604020202020204" charset="0"/>
              </a:rPr>
              <a:t>for</a:t>
            </a:r>
            <a:r>
              <a:rPr lang="de-CH" sz="1800" dirty="0">
                <a:latin typeface="Raleway" panose="020B0604020202020204" charset="0"/>
              </a:rPr>
              <a:t> </a:t>
            </a:r>
            <a:r>
              <a:rPr lang="de-CH" sz="1800" dirty="0" err="1">
                <a:latin typeface="Raleway" panose="020B0604020202020204" charset="0"/>
              </a:rPr>
              <a:t>excitation</a:t>
            </a:r>
            <a:endParaRPr lang="de-CH" sz="1800" dirty="0">
              <a:latin typeface="Raleway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800" dirty="0" err="1">
                <a:latin typeface="Raleway" panose="020B0604020202020204" charset="0"/>
              </a:rPr>
              <a:t>miniaturized</a:t>
            </a:r>
            <a:r>
              <a:rPr lang="de-CH" sz="1800" dirty="0">
                <a:latin typeface="Raleway" panose="020B0604020202020204" charset="0"/>
              </a:rPr>
              <a:t> </a:t>
            </a:r>
            <a:r>
              <a:rPr lang="de-CH" sz="1800" dirty="0" err="1">
                <a:latin typeface="Raleway" panose="020B0604020202020204" charset="0"/>
              </a:rPr>
              <a:t>spectrometer</a:t>
            </a:r>
            <a:endParaRPr lang="de-CH" sz="1800" dirty="0">
              <a:latin typeface="Raleway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800" dirty="0" err="1">
                <a:latin typeface="Raleway" panose="020B0604020202020204" charset="0"/>
              </a:rPr>
              <a:t>neural</a:t>
            </a:r>
            <a:r>
              <a:rPr lang="de-CH" sz="1800" dirty="0">
                <a:latin typeface="Raleway" panose="020B0604020202020204" charset="0"/>
              </a:rPr>
              <a:t> network </a:t>
            </a:r>
            <a:r>
              <a:rPr lang="de-CH" sz="1800" dirty="0" err="1">
                <a:latin typeface="Raleway" panose="020B0604020202020204" charset="0"/>
              </a:rPr>
              <a:t>implemented</a:t>
            </a:r>
            <a:r>
              <a:rPr lang="de-CH" sz="1800" dirty="0">
                <a:latin typeface="Raleway" panose="020B0604020202020204" charset="0"/>
              </a:rPr>
              <a:t> on R-Pi</a:t>
            </a:r>
          </a:p>
          <a:p>
            <a:endParaRPr lang="de-CH" sz="1800" dirty="0">
              <a:latin typeface="Raleway" panose="020B0604020202020204" charset="0"/>
            </a:endParaRPr>
          </a:p>
          <a:p>
            <a:r>
              <a:rPr lang="de-CH" sz="1800" b="1" dirty="0">
                <a:latin typeface="Raleway" panose="020B0604020202020204" charset="0"/>
              </a:rPr>
              <a:t>AI: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sz="1800" dirty="0" err="1">
                <a:latin typeface="Raleway" panose="020B0604020202020204" charset="0"/>
              </a:rPr>
              <a:t>No</a:t>
            </a:r>
            <a:r>
              <a:rPr lang="de-CH" sz="1800" dirty="0">
                <a:latin typeface="Raleway" panose="020B0604020202020204" charset="0"/>
              </a:rPr>
              <a:t> </a:t>
            </a:r>
            <a:r>
              <a:rPr lang="de-CH" sz="1800" dirty="0" err="1">
                <a:latin typeface="Raleway" panose="020B0604020202020204" charset="0"/>
              </a:rPr>
              <a:t>mathematical</a:t>
            </a:r>
            <a:r>
              <a:rPr lang="de-CH" sz="1800" dirty="0">
                <a:latin typeface="Raleway" panose="020B0604020202020204" charset="0"/>
              </a:rPr>
              <a:t> </a:t>
            </a:r>
            <a:r>
              <a:rPr lang="de-CH" sz="1800" dirty="0" err="1">
                <a:latin typeface="Raleway" panose="020B0604020202020204" charset="0"/>
              </a:rPr>
              <a:t>model</a:t>
            </a:r>
            <a:r>
              <a:rPr lang="de-CH" sz="1800" dirty="0">
                <a:latin typeface="Raleway" panose="020B0604020202020204" charset="0"/>
              </a:rPr>
              <a:t> </a:t>
            </a:r>
            <a:r>
              <a:rPr lang="de-CH" sz="1800" dirty="0" err="1">
                <a:latin typeface="Raleway" panose="020B0604020202020204" charset="0"/>
              </a:rPr>
              <a:t>for</a:t>
            </a:r>
            <a:r>
              <a:rPr lang="de-CH" sz="1800" dirty="0">
                <a:latin typeface="Raleway" panose="020B0604020202020204" charset="0"/>
              </a:rPr>
              <a:t> </a:t>
            </a:r>
            <a:r>
              <a:rPr lang="de-CH" sz="1800" dirty="0" err="1">
                <a:latin typeface="Raleway" panose="020B0604020202020204" charset="0"/>
              </a:rPr>
              <a:t>spectra</a:t>
            </a:r>
            <a:endParaRPr lang="de-CH" sz="1800" dirty="0">
              <a:latin typeface="Raleway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sz="1800" dirty="0">
                <a:latin typeface="Raleway" panose="020B0604020202020204" charset="0"/>
              </a:rPr>
              <a:t>The </a:t>
            </a:r>
            <a:r>
              <a:rPr lang="de-CH" sz="1800" dirty="0" err="1">
                <a:latin typeface="Raleway" panose="020B0604020202020204" charset="0"/>
              </a:rPr>
              <a:t>neural</a:t>
            </a:r>
            <a:r>
              <a:rPr lang="de-CH" sz="1800" dirty="0">
                <a:latin typeface="Raleway" panose="020B0604020202020204" charset="0"/>
              </a:rPr>
              <a:t> network </a:t>
            </a:r>
            <a:r>
              <a:rPr lang="de-CH" sz="1800" dirty="0" err="1">
                <a:latin typeface="Raleway" panose="020B0604020202020204" charset="0"/>
              </a:rPr>
              <a:t>learns</a:t>
            </a:r>
            <a:r>
              <a:rPr lang="de-CH" sz="1800" dirty="0">
                <a:latin typeface="Raleway" panose="020B0604020202020204" charset="0"/>
              </a:rPr>
              <a:t> </a:t>
            </a:r>
            <a:r>
              <a:rPr lang="de-CH" sz="1800" dirty="0" err="1">
                <a:latin typeface="Raleway" panose="020B0604020202020204" charset="0"/>
              </a:rPr>
              <a:t>from</a:t>
            </a:r>
            <a:r>
              <a:rPr lang="de-CH" sz="1800" dirty="0">
                <a:latin typeface="Raleway" panose="020B0604020202020204" charset="0"/>
              </a:rPr>
              <a:t> </a:t>
            </a:r>
            <a:r>
              <a:rPr lang="de-CH" sz="1800" dirty="0" err="1">
                <a:latin typeface="Raleway" panose="020B0604020202020204" charset="0"/>
              </a:rPr>
              <a:t>measurements</a:t>
            </a:r>
            <a:r>
              <a:rPr lang="de-CH" sz="1800" dirty="0">
                <a:latin typeface="Raleway" panose="020B0604020202020204" charset="0"/>
              </a:rPr>
              <a:t> </a:t>
            </a:r>
            <a:r>
              <a:rPr lang="de-CH" sz="1800" dirty="0" err="1">
                <a:latin typeface="Raleway" panose="020B0604020202020204" charset="0"/>
              </a:rPr>
              <a:t>performed</a:t>
            </a:r>
            <a:r>
              <a:rPr lang="de-CH" sz="1800" dirty="0">
                <a:latin typeface="Raleway" panose="020B0604020202020204" charset="0"/>
              </a:rPr>
              <a:t> </a:t>
            </a:r>
            <a:r>
              <a:rPr lang="de-CH" sz="1800" dirty="0" err="1">
                <a:latin typeface="Raleway" panose="020B0604020202020204" charset="0"/>
              </a:rPr>
              <a:t>with</a:t>
            </a:r>
            <a:r>
              <a:rPr lang="de-CH" sz="1800" dirty="0">
                <a:latin typeface="Raleway" panose="020B0604020202020204" charset="0"/>
              </a:rPr>
              <a:t> </a:t>
            </a:r>
            <a:r>
              <a:rPr lang="de-CH" sz="1800" dirty="0" err="1">
                <a:latin typeface="Raleway" panose="020B0604020202020204" charset="0"/>
              </a:rPr>
              <a:t>spectrometer</a:t>
            </a:r>
            <a:r>
              <a:rPr lang="de-CH" sz="1800" dirty="0">
                <a:latin typeface="Raleway" panose="020B0604020202020204" charset="0"/>
              </a:rPr>
              <a:t> </a:t>
            </a:r>
            <a:r>
              <a:rPr lang="de-CH" sz="1800" dirty="0" err="1">
                <a:latin typeface="Raleway" panose="020B0604020202020204" charset="0"/>
              </a:rPr>
              <a:t>to</a:t>
            </a:r>
            <a:r>
              <a:rPr lang="de-CH" sz="1800" dirty="0">
                <a:latin typeface="Raleway" panose="020B0604020202020204" charset="0"/>
              </a:rPr>
              <a:t> </a:t>
            </a:r>
            <a:r>
              <a:rPr lang="de-CH" sz="1800" dirty="0" err="1">
                <a:latin typeface="Raleway" panose="020B0604020202020204" charset="0"/>
              </a:rPr>
              <a:t>distinguish</a:t>
            </a:r>
            <a:r>
              <a:rPr lang="de-CH" sz="1800" dirty="0">
                <a:latin typeface="Raleway" panose="020B0604020202020204" charset="0"/>
              </a:rPr>
              <a:t> </a:t>
            </a:r>
            <a:r>
              <a:rPr lang="de-CH" sz="1800" dirty="0" err="1">
                <a:latin typeface="Raleway" panose="020B0604020202020204" charset="0"/>
              </a:rPr>
              <a:t>between</a:t>
            </a:r>
            <a:r>
              <a:rPr lang="de-CH" sz="1800" dirty="0">
                <a:latin typeface="Raleway" panose="020B0604020202020204" charset="0"/>
              </a:rPr>
              <a:t> </a:t>
            </a:r>
            <a:r>
              <a:rPr lang="de-CH" sz="1800" dirty="0" err="1">
                <a:latin typeface="Raleway" panose="020B0604020202020204" charset="0"/>
              </a:rPr>
              <a:t>the</a:t>
            </a:r>
            <a:r>
              <a:rPr lang="de-CH" sz="1800" dirty="0">
                <a:latin typeface="Raleway" panose="020B0604020202020204" charset="0"/>
              </a:rPr>
              <a:t> </a:t>
            </a:r>
            <a:r>
              <a:rPr lang="de-CH" sz="1800" dirty="0" err="1">
                <a:latin typeface="Raleway" panose="020B0604020202020204" charset="0"/>
              </a:rPr>
              <a:t>substances</a:t>
            </a:r>
            <a:endParaRPr lang="de-CH" sz="1800" dirty="0">
              <a:latin typeface="Raleway" panose="020B060402020202020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4B7870C-27D1-4BC9-8E4F-435E5A650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252" y="1875803"/>
            <a:ext cx="2012109" cy="190456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735466D-AD32-4618-AAF2-1C4748DD7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327" y="4366419"/>
            <a:ext cx="2539161" cy="636173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E31F78-A1F1-4995-B66C-83909EBA1682}"/>
              </a:ext>
            </a:extLst>
          </p:cNvPr>
          <p:cNvSpPr/>
          <p:nvPr/>
        </p:nvSpPr>
        <p:spPr>
          <a:xfrm>
            <a:off x="6766361" y="3888708"/>
            <a:ext cx="18533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Raleway" panose="020B0604020202020204" charset="0"/>
              </a:rPr>
              <a:t>Innosusse</a:t>
            </a:r>
            <a:r>
              <a:rPr lang="en-US" dirty="0">
                <a:latin typeface="Raleway" panose="020B0604020202020204" charset="0"/>
              </a:rPr>
              <a:t> Project</a:t>
            </a:r>
            <a:br>
              <a:rPr lang="en-US" dirty="0">
                <a:latin typeface="Raleway" panose="020B0604020202020204" charset="0"/>
              </a:rPr>
            </a:br>
            <a:r>
              <a:rPr lang="en-US" dirty="0">
                <a:latin typeface="Raleway" panose="020B0604020202020204" charset="0"/>
              </a:rPr>
              <a:t>Nr. 36761.1 INNO-LS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C20B049-26BC-4368-AF3B-C06ECAD75F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49" r="4902"/>
          <a:stretch/>
        </p:blipFill>
        <p:spPr>
          <a:xfrm>
            <a:off x="6392261" y="1021120"/>
            <a:ext cx="2581409" cy="190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511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89" y="301625"/>
            <a:ext cx="5700762" cy="454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405;p59">
            <a:extLst>
              <a:ext uri="{FF2B5EF4-FFF2-40B4-BE49-F238E27FC236}">
                <a16:creationId xmlns:a16="http://schemas.microsoft.com/office/drawing/2014/main" id="{7B1D654F-8815-4A75-8DB8-B11807E66EC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13774" t="4368" r="54040" b="55187"/>
          <a:stretch/>
        </p:blipFill>
        <p:spPr>
          <a:xfrm>
            <a:off x="6032500" y="307470"/>
            <a:ext cx="3025777" cy="2861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1554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55"/>
          <p:cNvPicPr preferRelativeResize="0"/>
          <p:nvPr/>
        </p:nvPicPr>
        <p:blipFill rotWithShape="1">
          <a:blip r:embed="rId3">
            <a:alphaModFix/>
          </a:blip>
          <a:srcRect t="1864" r="3250" b="3474"/>
          <a:stretch/>
        </p:blipFill>
        <p:spPr>
          <a:xfrm>
            <a:off x="2932900" y="242450"/>
            <a:ext cx="3171750" cy="4580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7779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57"/>
          <p:cNvPicPr preferRelativeResize="0"/>
          <p:nvPr/>
        </p:nvPicPr>
        <p:blipFill rotWithShape="1">
          <a:blip r:embed="rId3">
            <a:alphaModFix/>
          </a:blip>
          <a:srcRect l="13759" t="7589" r="51467" b="48209"/>
          <a:stretch/>
        </p:blipFill>
        <p:spPr>
          <a:xfrm>
            <a:off x="794952" y="275425"/>
            <a:ext cx="4710550" cy="4457876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7"/>
          <p:cNvSpPr txBox="1"/>
          <p:nvPr/>
        </p:nvSpPr>
        <p:spPr>
          <a:xfrm>
            <a:off x="5637575" y="3316375"/>
            <a:ext cx="33399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latin typeface="Raleway Thin"/>
                <a:ea typeface="Raleway Thin"/>
                <a:cs typeface="Raleway Thin"/>
                <a:sym typeface="Raleway Thin"/>
              </a:rPr>
              <a:t>Horsechestnut-tree</a:t>
            </a:r>
            <a:endParaRPr sz="240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399" name="Google Shape;39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8000" y="1741250"/>
            <a:ext cx="3199025" cy="1350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7"/>
          <p:cNvSpPr txBox="1"/>
          <p:nvPr/>
        </p:nvSpPr>
        <p:spPr>
          <a:xfrm>
            <a:off x="5669663" y="1197650"/>
            <a:ext cx="32757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 ExtraLight"/>
                <a:ea typeface="Raleway ExtraLight"/>
                <a:cs typeface="Raleway ExtraLight"/>
                <a:sym typeface="Raleway ExtraLight"/>
              </a:rPr>
              <a:t>Aesculin</a:t>
            </a:r>
            <a:endParaRPr sz="2400">
              <a:latin typeface="Raleway ExtraLight"/>
              <a:ea typeface="Raleway ExtraLight"/>
              <a:cs typeface="Raleway ExtraLight"/>
              <a:sym typeface="Raleway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863727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025" y="722888"/>
            <a:ext cx="3964273" cy="4002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5026" y="967087"/>
            <a:ext cx="4658250" cy="3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63"/>
          <p:cNvSpPr txBox="1"/>
          <p:nvPr/>
        </p:nvSpPr>
        <p:spPr>
          <a:xfrm>
            <a:off x="256025" y="75350"/>
            <a:ext cx="6990000" cy="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Excitation LEDs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81B1AA-3552-4430-9E46-A99530E88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Test: recognise EVOO from OV 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2794CBCA-664D-464B-B811-300AA0680F71}"/>
              </a:ext>
            </a:extLst>
          </p:cNvPr>
          <p:cNvGrpSpPr/>
          <p:nvPr/>
        </p:nvGrpSpPr>
        <p:grpSpPr>
          <a:xfrm>
            <a:off x="471119" y="1267941"/>
            <a:ext cx="2390398" cy="3754627"/>
            <a:chOff x="455833" y="1193909"/>
            <a:chExt cx="2390398" cy="3754627"/>
          </a:xfrm>
        </p:grpSpPr>
        <p:pic>
          <p:nvPicPr>
            <p:cNvPr id="3" name="Google Shape;452;p67">
              <a:extLst>
                <a:ext uri="{FF2B5EF4-FFF2-40B4-BE49-F238E27FC236}">
                  <a16:creationId xmlns:a16="http://schemas.microsoft.com/office/drawing/2014/main" id="{B58C3D98-A036-4CCF-BE08-ED51F6A53410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2">
              <a:alphaModFix/>
            </a:blip>
            <a:srcRect l="17028" t="3736" r="1852"/>
            <a:stretch/>
          </p:blipFill>
          <p:spPr>
            <a:xfrm>
              <a:off x="618754" y="1569222"/>
              <a:ext cx="2059616" cy="32588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BD9674F6-B744-4D51-A8C8-AA2BAF6E5A10}"/>
                </a:ext>
              </a:extLst>
            </p:cNvPr>
            <p:cNvSpPr/>
            <p:nvPr/>
          </p:nvSpPr>
          <p:spPr>
            <a:xfrm>
              <a:off x="463492" y="1193909"/>
              <a:ext cx="2375080" cy="3754627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8C972E02-F093-4607-9F7A-8FED1A500CAF}"/>
                </a:ext>
              </a:extLst>
            </p:cNvPr>
            <p:cNvSpPr txBox="1"/>
            <p:nvPr/>
          </p:nvSpPr>
          <p:spPr>
            <a:xfrm>
              <a:off x="455833" y="1193909"/>
              <a:ext cx="23903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600" dirty="0">
                  <a:latin typeface="Raleway" panose="020B0604020202020204" charset="0"/>
                  <a:cs typeface="Arial" panose="020B0604020202020204" pitchFamily="34" charset="0"/>
                </a:rPr>
                <a:t>A: Extra </a:t>
              </a:r>
              <a:r>
                <a:rPr lang="de-CH" sz="1600" dirty="0" err="1">
                  <a:latin typeface="Raleway" panose="020B0604020202020204" charset="0"/>
                  <a:cs typeface="Arial" panose="020B0604020202020204" pitchFamily="34" charset="0"/>
                </a:rPr>
                <a:t>virgin</a:t>
              </a:r>
              <a:r>
                <a:rPr lang="de-CH" sz="1600" dirty="0">
                  <a:latin typeface="Raleway" panose="020B0604020202020204" charset="0"/>
                  <a:cs typeface="Arial" panose="020B0604020202020204" pitchFamily="34" charset="0"/>
                </a:rPr>
                <a:t> </a:t>
              </a:r>
              <a:r>
                <a:rPr lang="de-CH" sz="1600" dirty="0" err="1">
                  <a:latin typeface="Raleway" panose="020B0604020202020204" charset="0"/>
                  <a:cs typeface="Arial" panose="020B0604020202020204" pitchFamily="34" charset="0"/>
                </a:rPr>
                <a:t>olive</a:t>
              </a:r>
              <a:r>
                <a:rPr lang="de-CH" sz="1600" dirty="0">
                  <a:latin typeface="Raleway" panose="020B0604020202020204" charset="0"/>
                  <a:cs typeface="Arial" panose="020B0604020202020204" pitchFamily="34" charset="0"/>
                </a:rPr>
                <a:t> </a:t>
              </a:r>
              <a:r>
                <a:rPr lang="de-CH" sz="1600" dirty="0" err="1">
                  <a:latin typeface="Raleway" panose="020B0604020202020204" charset="0"/>
                  <a:cs typeface="Arial" panose="020B0604020202020204" pitchFamily="34" charset="0"/>
                </a:rPr>
                <a:t>oil</a:t>
              </a:r>
              <a:r>
                <a:rPr lang="de-CH" sz="1600" dirty="0">
                  <a:latin typeface="Raleway" panose="020B0604020202020204" charset="0"/>
                  <a:cs typeface="Arial" panose="020B0604020202020204" pitchFamily="34" charset="0"/>
                </a:rPr>
                <a:t> 1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593D0BFC-6CDF-4728-BF1E-3271DE67DFDA}"/>
              </a:ext>
            </a:extLst>
          </p:cNvPr>
          <p:cNvGrpSpPr/>
          <p:nvPr/>
        </p:nvGrpSpPr>
        <p:grpSpPr>
          <a:xfrm>
            <a:off x="3700976" y="1391362"/>
            <a:ext cx="1951054" cy="3614584"/>
            <a:chOff x="3745702" y="1433934"/>
            <a:chExt cx="1951054" cy="3614584"/>
          </a:xfrm>
        </p:grpSpPr>
        <p:pic>
          <p:nvPicPr>
            <p:cNvPr id="5" name="Google Shape;456;p67">
              <a:extLst>
                <a:ext uri="{FF2B5EF4-FFF2-40B4-BE49-F238E27FC236}">
                  <a16:creationId xmlns:a16="http://schemas.microsoft.com/office/drawing/2014/main" id="{5EDAE927-A498-472C-8605-E6200971BC74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3">
              <a:alphaModFix/>
            </a:blip>
            <a:srcRect l="24244" r="31342"/>
            <a:stretch/>
          </p:blipFill>
          <p:spPr>
            <a:xfrm rot="21141652">
              <a:off x="3850286" y="1725075"/>
              <a:ext cx="1528025" cy="32766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04EBD4C6-F50C-4AFC-8DE3-E18EE22F1897}"/>
                </a:ext>
              </a:extLst>
            </p:cNvPr>
            <p:cNvSpPr/>
            <p:nvPr/>
          </p:nvSpPr>
          <p:spPr>
            <a:xfrm>
              <a:off x="3769686" y="1433934"/>
              <a:ext cx="1927070" cy="3614584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A5B5ADEA-3F33-48B3-92BD-EDE17799426A}"/>
                </a:ext>
              </a:extLst>
            </p:cNvPr>
            <p:cNvSpPr txBox="1"/>
            <p:nvPr/>
          </p:nvSpPr>
          <p:spPr>
            <a:xfrm>
              <a:off x="3745702" y="1433934"/>
              <a:ext cx="19510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CH" sz="1600" dirty="0">
                  <a:latin typeface="Raleway" panose="020B0604020202020204" charset="0"/>
                  <a:cs typeface="Arial" panose="020B0604020202020204" pitchFamily="34" charset="0"/>
                </a:rPr>
                <a:t>B: Extra </a:t>
              </a:r>
              <a:r>
                <a:rPr lang="de-CH" sz="1600" dirty="0" err="1">
                  <a:latin typeface="Raleway" panose="020B0604020202020204" charset="0"/>
                  <a:cs typeface="Arial" panose="020B0604020202020204" pitchFamily="34" charset="0"/>
                </a:rPr>
                <a:t>virgin</a:t>
              </a:r>
              <a:r>
                <a:rPr lang="de-CH" sz="1600" dirty="0">
                  <a:latin typeface="Raleway" panose="020B0604020202020204" charset="0"/>
                  <a:cs typeface="Arial" panose="020B0604020202020204" pitchFamily="34" charset="0"/>
                </a:rPr>
                <a:t> </a:t>
              </a:r>
              <a:r>
                <a:rPr lang="de-CH" sz="1600" dirty="0" err="1">
                  <a:latin typeface="Raleway" panose="020B0604020202020204" charset="0"/>
                  <a:cs typeface="Arial" panose="020B0604020202020204" pitchFamily="34" charset="0"/>
                </a:rPr>
                <a:t>olive</a:t>
              </a:r>
              <a:r>
                <a:rPr lang="de-CH" sz="1600" dirty="0">
                  <a:latin typeface="Raleway" panose="020B0604020202020204" charset="0"/>
                  <a:cs typeface="Arial" panose="020B0604020202020204" pitchFamily="34" charset="0"/>
                </a:rPr>
                <a:t> </a:t>
              </a:r>
              <a:r>
                <a:rPr lang="de-CH" sz="1600" dirty="0" err="1">
                  <a:latin typeface="Raleway" panose="020B0604020202020204" charset="0"/>
                  <a:cs typeface="Arial" panose="020B0604020202020204" pitchFamily="34" charset="0"/>
                </a:rPr>
                <a:t>oil</a:t>
              </a:r>
              <a:r>
                <a:rPr lang="de-CH" sz="1600" dirty="0">
                  <a:latin typeface="Raleway" panose="020B0604020202020204" charset="0"/>
                  <a:cs typeface="Arial" panose="020B0604020202020204" pitchFamily="34" charset="0"/>
                </a:rPr>
                <a:t> 2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ADFF8A84-D510-4792-B368-C52E8A02BE82}"/>
              </a:ext>
            </a:extLst>
          </p:cNvPr>
          <p:cNvGrpSpPr/>
          <p:nvPr/>
        </p:nvGrpSpPr>
        <p:grpSpPr>
          <a:xfrm>
            <a:off x="6376390" y="1193909"/>
            <a:ext cx="2447510" cy="3257287"/>
            <a:chOff x="6203238" y="1280368"/>
            <a:chExt cx="2447510" cy="3257287"/>
          </a:xfrm>
        </p:grpSpPr>
        <p:pic>
          <p:nvPicPr>
            <p:cNvPr id="4" name="Google Shape;453;p67">
              <a:extLst>
                <a:ext uri="{FF2B5EF4-FFF2-40B4-BE49-F238E27FC236}">
                  <a16:creationId xmlns:a16="http://schemas.microsoft.com/office/drawing/2014/main" id="{D5A3C30F-43F9-4765-BE00-0317007320DD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92169" y="1618922"/>
              <a:ext cx="2075969" cy="27679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138A1B66-801E-487D-97AB-06FEB8CC0B41}"/>
                </a:ext>
              </a:extLst>
            </p:cNvPr>
            <p:cNvSpPr/>
            <p:nvPr/>
          </p:nvSpPr>
          <p:spPr>
            <a:xfrm>
              <a:off x="6211911" y="1280368"/>
              <a:ext cx="2430164" cy="325728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4B74D11D-344E-44A1-A582-F4958680432B}"/>
                </a:ext>
              </a:extLst>
            </p:cNvPr>
            <p:cNvSpPr txBox="1"/>
            <p:nvPr/>
          </p:nvSpPr>
          <p:spPr>
            <a:xfrm>
              <a:off x="6203238" y="1280368"/>
              <a:ext cx="24475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600" dirty="0">
                  <a:latin typeface="Raleway" panose="020B0604020202020204" charset="0"/>
                  <a:cs typeface="Arial" panose="020B0604020202020204" pitchFamily="34" charset="0"/>
                </a:rPr>
                <a:t>E: Olive </a:t>
              </a:r>
              <a:r>
                <a:rPr lang="de-CH" sz="1600" dirty="0" err="1">
                  <a:latin typeface="Raleway" panose="020B0604020202020204" charset="0"/>
                  <a:cs typeface="Arial" panose="020B0604020202020204" pitchFamily="34" charset="0"/>
                </a:rPr>
                <a:t>oil</a:t>
              </a:r>
              <a:r>
                <a:rPr lang="de-CH" sz="1600" dirty="0">
                  <a:latin typeface="Raleway" panose="020B0604020202020204" charset="0"/>
                  <a:cs typeface="Arial" panose="020B0604020202020204" pitchFamily="34" charset="0"/>
                </a:rPr>
                <a:t>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9661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6D4305-8B83-4558-A186-DA5F5993A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00" y="411575"/>
            <a:ext cx="4268700" cy="639600"/>
          </a:xfrm>
        </p:spPr>
        <p:txBody>
          <a:bodyPr/>
          <a:lstStyle/>
          <a:p>
            <a:r>
              <a:rPr lang="en-US" dirty="0"/>
              <a:t>Luminescence spectra are strongly different, even for a single excitation</a:t>
            </a:r>
            <a:endParaRPr lang="de-CH" dirty="0"/>
          </a:p>
        </p:txBody>
      </p:sp>
      <p:pic>
        <p:nvPicPr>
          <p:cNvPr id="6" name="Google Shape;462;p68">
            <a:extLst>
              <a:ext uri="{FF2B5EF4-FFF2-40B4-BE49-F238E27FC236}">
                <a16:creationId xmlns:a16="http://schemas.microsoft.com/office/drawing/2014/main" id="{6F4B5A64-DB3B-4508-A235-719276FDD53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r="50000" b="49629"/>
          <a:stretch/>
        </p:blipFill>
        <p:spPr>
          <a:xfrm>
            <a:off x="4927602" y="406022"/>
            <a:ext cx="3020691" cy="1949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62;p68">
            <a:extLst>
              <a:ext uri="{FF2B5EF4-FFF2-40B4-BE49-F238E27FC236}">
                <a16:creationId xmlns:a16="http://schemas.microsoft.com/office/drawing/2014/main" id="{5E1E5AAF-B21F-4662-9025-B03A2E473FA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l="50000" b="50000"/>
          <a:stretch/>
        </p:blipFill>
        <p:spPr>
          <a:xfrm>
            <a:off x="825500" y="2796445"/>
            <a:ext cx="3020692" cy="1935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62;p68">
            <a:extLst>
              <a:ext uri="{FF2B5EF4-FFF2-40B4-BE49-F238E27FC236}">
                <a16:creationId xmlns:a16="http://schemas.microsoft.com/office/drawing/2014/main" id="{6281C7A8-5EBC-48CD-9569-88C2FC2C88F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l="50000" t="51312"/>
          <a:stretch/>
        </p:blipFill>
        <p:spPr>
          <a:xfrm>
            <a:off x="4927601" y="2852799"/>
            <a:ext cx="3020692" cy="188467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BFA6ACB9-8046-43ED-969B-794FF95AE7F7}"/>
              </a:ext>
            </a:extLst>
          </p:cNvPr>
          <p:cNvSpPr txBox="1"/>
          <p:nvPr/>
        </p:nvSpPr>
        <p:spPr>
          <a:xfrm>
            <a:off x="5397500" y="2335551"/>
            <a:ext cx="2550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00" dirty="0"/>
              <a:t>Emission (</a:t>
            </a:r>
            <a:r>
              <a:rPr lang="de-CH" sz="1000" dirty="0" err="1"/>
              <a:t>nm</a:t>
            </a:r>
            <a:r>
              <a:rPr lang="de-CH" sz="1000" dirty="0"/>
              <a:t>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5919003-B0C7-4CE1-A280-CF1773AE8679}"/>
              </a:ext>
            </a:extLst>
          </p:cNvPr>
          <p:cNvSpPr txBox="1"/>
          <p:nvPr/>
        </p:nvSpPr>
        <p:spPr>
          <a:xfrm>
            <a:off x="5342260" y="4731925"/>
            <a:ext cx="2550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00" dirty="0"/>
              <a:t>Emission (</a:t>
            </a:r>
            <a:r>
              <a:rPr lang="de-CH" sz="1000" dirty="0" err="1"/>
              <a:t>nm</a:t>
            </a:r>
            <a:r>
              <a:rPr lang="de-CH" sz="1000" dirty="0"/>
              <a:t>)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78214D5-D03B-4F36-ADC6-1EDC1FE039EE}"/>
              </a:ext>
            </a:extLst>
          </p:cNvPr>
          <p:cNvSpPr txBox="1"/>
          <p:nvPr/>
        </p:nvSpPr>
        <p:spPr>
          <a:xfrm>
            <a:off x="1244803" y="4731925"/>
            <a:ext cx="2550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00" dirty="0"/>
              <a:t>Emission (</a:t>
            </a:r>
            <a:r>
              <a:rPr lang="de-CH" sz="1000" dirty="0" err="1"/>
              <a:t>nm</a:t>
            </a:r>
            <a:r>
              <a:rPr lang="de-CH" sz="1000" dirty="0"/>
              <a:t>)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FDF678B-A13E-4659-8C96-EF3E4BBDAC49}"/>
              </a:ext>
            </a:extLst>
          </p:cNvPr>
          <p:cNvSpPr txBox="1"/>
          <p:nvPr/>
        </p:nvSpPr>
        <p:spPr>
          <a:xfrm rot="16200000">
            <a:off x="4100169" y="1199621"/>
            <a:ext cx="1654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00" dirty="0" err="1"/>
              <a:t>Intensity</a:t>
            </a:r>
            <a:r>
              <a:rPr lang="de-CH" sz="1000" dirty="0"/>
              <a:t> (a. u.)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F7A8567-1E78-4E0A-90D1-C6CDE1ED17E3}"/>
              </a:ext>
            </a:extLst>
          </p:cNvPr>
          <p:cNvSpPr txBox="1"/>
          <p:nvPr/>
        </p:nvSpPr>
        <p:spPr>
          <a:xfrm rot="16200000">
            <a:off x="4089933" y="3606268"/>
            <a:ext cx="1654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00" dirty="0" err="1"/>
              <a:t>Intensity</a:t>
            </a:r>
            <a:r>
              <a:rPr lang="de-CH" sz="1000" dirty="0"/>
              <a:t> (a. u.)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0488EAA-91AB-42C7-94DB-4EA12DAD3CAE}"/>
              </a:ext>
            </a:extLst>
          </p:cNvPr>
          <p:cNvSpPr txBox="1"/>
          <p:nvPr/>
        </p:nvSpPr>
        <p:spPr>
          <a:xfrm rot="16200000">
            <a:off x="-6644" y="3606268"/>
            <a:ext cx="16057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00" dirty="0" err="1"/>
              <a:t>Intensity</a:t>
            </a:r>
            <a:r>
              <a:rPr lang="de-CH" sz="1000" dirty="0"/>
              <a:t> (a. u.)</a:t>
            </a:r>
          </a:p>
        </p:txBody>
      </p:sp>
    </p:spTree>
    <p:extLst>
      <p:ext uri="{BB962C8B-B14F-4D97-AF65-F5344CB8AC3E}">
        <p14:creationId xmlns:p14="http://schemas.microsoft.com/office/powerpoint/2010/main" val="3644499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6D4305-8B83-4558-A186-DA5F5993A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of spectra enhances differences between oils</a:t>
            </a:r>
            <a:endParaRPr lang="de-CH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5BC3947-D74D-4D38-90B5-7B64F4313F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0" t="11071" r="9084" b="2030"/>
          <a:stretch/>
        </p:blipFill>
        <p:spPr>
          <a:xfrm>
            <a:off x="398695" y="1952272"/>
            <a:ext cx="8233183" cy="260239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26E8EFB-E6CC-468F-A179-D3C17513879B}"/>
              </a:ext>
            </a:extLst>
          </p:cNvPr>
          <p:cNvSpPr txBox="1"/>
          <p:nvPr/>
        </p:nvSpPr>
        <p:spPr>
          <a:xfrm>
            <a:off x="1142713" y="1671003"/>
            <a:ext cx="2622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Raleway" panose="020B0604020202020204" charset="0"/>
                <a:cs typeface="Arial" panose="020B0604020202020204" pitchFamily="34" charset="0"/>
              </a:rPr>
              <a:t>Luminescence spectrum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C35A105-BD36-41CF-9058-86F9B91FE822}"/>
              </a:ext>
            </a:extLst>
          </p:cNvPr>
          <p:cNvSpPr txBox="1"/>
          <p:nvPr/>
        </p:nvSpPr>
        <p:spPr>
          <a:xfrm>
            <a:off x="5770236" y="1671003"/>
            <a:ext cx="2271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Raleway" panose="020B0604020202020204" charset="0"/>
                <a:cs typeface="Arial" panose="020B0604020202020204" pitchFamily="34" charset="0"/>
              </a:rPr>
              <a:t>Difference of spectra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E822DB8-E812-4682-B199-F546A3522A4D}"/>
              </a:ext>
            </a:extLst>
          </p:cNvPr>
          <p:cNvSpPr txBox="1"/>
          <p:nvPr/>
        </p:nvSpPr>
        <p:spPr>
          <a:xfrm rot="16200000">
            <a:off x="-814923" y="2996151"/>
            <a:ext cx="23339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00" dirty="0" err="1"/>
              <a:t>Intensity</a:t>
            </a:r>
            <a:r>
              <a:rPr lang="de-CH" sz="1000" dirty="0"/>
              <a:t> (a. u.)</a:t>
            </a:r>
          </a:p>
        </p:txBody>
      </p:sp>
    </p:spTree>
    <p:extLst>
      <p:ext uri="{BB962C8B-B14F-4D97-AF65-F5344CB8AC3E}">
        <p14:creationId xmlns:p14="http://schemas.microsoft.com/office/powerpoint/2010/main" val="1746061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0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good can a network be?</a:t>
            </a:r>
            <a:endParaRPr/>
          </a:p>
        </p:txBody>
      </p:sp>
      <p:pic>
        <p:nvPicPr>
          <p:cNvPr id="473" name="Google Shape;47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450" y="1137625"/>
            <a:ext cx="3952578" cy="3787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704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2E8896A7-B976-4603-B21F-CDBD8190C8D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4" name="Google Shape;383;p55">
            <a:extLst>
              <a:ext uri="{FF2B5EF4-FFF2-40B4-BE49-F238E27FC236}">
                <a16:creationId xmlns:a16="http://schemas.microsoft.com/office/drawing/2014/main" id="{2E095E27-6560-41E1-B772-5D8AC058C0A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23644" y="2571750"/>
            <a:ext cx="3148256" cy="1985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E65B387-2B29-4B64-A747-B183074A81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37" t="7399" r="27226"/>
          <a:stretch/>
        </p:blipFill>
        <p:spPr>
          <a:xfrm>
            <a:off x="2826792" y="2571749"/>
            <a:ext cx="3148256" cy="198573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361EFE9-E3E6-43B6-888D-6A35AEAF0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13" y="2629852"/>
            <a:ext cx="2908243" cy="192763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BC72D3E-7CF0-4805-B119-D055AB68B704}"/>
              </a:ext>
            </a:extLst>
          </p:cNvPr>
          <p:cNvSpPr txBox="1">
            <a:spLocks/>
          </p:cNvSpPr>
          <p:nvPr/>
        </p:nvSpPr>
        <p:spPr>
          <a:xfrm>
            <a:off x="457019" y="329680"/>
            <a:ext cx="8229961" cy="103634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b="1" dirty="0" err="1">
                <a:solidFill>
                  <a:srgbClr val="92D050"/>
                </a:solidFill>
                <a:latin typeface="Raleway" panose="020B0604020202020204" charset="0"/>
              </a:rPr>
              <a:t>C</a:t>
            </a:r>
            <a:r>
              <a:rPr lang="en-US" sz="4400" b="1" dirty="0" err="1">
                <a:solidFill>
                  <a:srgbClr val="FF0000"/>
                </a:solidFill>
                <a:latin typeface="Raleway" panose="020B0604020202020204" charset="0"/>
              </a:rPr>
              <a:t>o</a:t>
            </a:r>
            <a:r>
              <a:rPr lang="en-US" sz="4400" b="1" dirty="0" err="1">
                <a:solidFill>
                  <a:srgbClr val="00B0F0"/>
                </a:solidFill>
                <a:latin typeface="Raleway" panose="020B0604020202020204" charset="0"/>
              </a:rPr>
              <a:t>l</a:t>
            </a:r>
            <a:r>
              <a:rPr lang="en-US" sz="4400" b="1" dirty="0" err="1">
                <a:solidFill>
                  <a:srgbClr val="FFFF00"/>
                </a:solidFill>
                <a:latin typeface="Raleway" panose="020B0604020202020204" charset="0"/>
              </a:rPr>
              <a:t>o</a:t>
            </a:r>
            <a:r>
              <a:rPr lang="en-US" sz="4400" b="1" dirty="0" err="1">
                <a:solidFill>
                  <a:srgbClr val="7030A0"/>
                </a:solidFill>
                <a:latin typeface="Raleway" panose="020B0604020202020204" charset="0"/>
              </a:rPr>
              <a:t>u</a:t>
            </a:r>
            <a:r>
              <a:rPr lang="en-US" sz="4400" b="1" dirty="0" err="1">
                <a:solidFill>
                  <a:srgbClr val="FFC000"/>
                </a:solidFill>
                <a:latin typeface="Raleway" panose="020B0604020202020204" charset="0"/>
              </a:rPr>
              <a:t>r</a:t>
            </a:r>
            <a:r>
              <a:rPr lang="en-US" sz="4400" b="1" dirty="0">
                <a:latin typeface="Raleway" panose="020B0604020202020204" charset="0"/>
              </a:rPr>
              <a:t> </a:t>
            </a:r>
            <a:r>
              <a:rPr lang="en-US" sz="4400" b="1" dirty="0">
                <a:solidFill>
                  <a:srgbClr val="FFFF00"/>
                </a:solidFill>
                <a:latin typeface="Raleway" panose="020B0604020202020204" charset="0"/>
              </a:rPr>
              <a:t>o</a:t>
            </a:r>
            <a:r>
              <a:rPr lang="en-US" sz="4400" b="1" dirty="0">
                <a:solidFill>
                  <a:srgbClr val="FF0000"/>
                </a:solidFill>
                <a:latin typeface="Raleway" panose="020B0604020202020204" charset="0"/>
              </a:rPr>
              <a:t>f</a:t>
            </a:r>
            <a:r>
              <a:rPr lang="en-US" sz="4400" b="1" dirty="0">
                <a:latin typeface="Raleway" panose="020B0604020202020204" charset="0"/>
              </a:rPr>
              <a:t> </a:t>
            </a:r>
            <a:r>
              <a:rPr lang="en-US" sz="4400" b="1" dirty="0">
                <a:solidFill>
                  <a:srgbClr val="7030A0"/>
                </a:solidFill>
                <a:latin typeface="Raleway" panose="020B0604020202020204" charset="0"/>
              </a:rPr>
              <a:t>T</a:t>
            </a:r>
            <a:r>
              <a:rPr lang="en-US" sz="4400" b="1" dirty="0">
                <a:solidFill>
                  <a:srgbClr val="C00000"/>
                </a:solidFill>
                <a:latin typeface="Raleway" panose="020B0604020202020204" charset="0"/>
              </a:rPr>
              <a:t>a</a:t>
            </a:r>
            <a:r>
              <a:rPr lang="en-US" sz="4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Raleway" panose="020B0604020202020204" charset="0"/>
              </a:rPr>
              <a:t>s</a:t>
            </a:r>
            <a:r>
              <a:rPr lang="en-US" sz="4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aleway" panose="020B0604020202020204" charset="0"/>
              </a:rPr>
              <a:t>t</a:t>
            </a:r>
            <a:r>
              <a:rPr lang="en-US" sz="4400" b="1" dirty="0">
                <a:solidFill>
                  <a:srgbClr val="92D050"/>
                </a:solidFill>
                <a:latin typeface="Raleway" panose="020B0604020202020204" charset="0"/>
              </a:rPr>
              <a:t>e</a:t>
            </a:r>
            <a:r>
              <a:rPr lang="en-US" sz="4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Raleway" panose="020B0604020202020204" charset="0"/>
              </a:rPr>
              <a:t> </a:t>
            </a:r>
            <a:r>
              <a:rPr lang="en-US" sz="4400" b="1" dirty="0">
                <a:solidFill>
                  <a:schemeClr val="bg1"/>
                </a:solidFill>
                <a:latin typeface="Raleway" panose="020B0604020202020204" charset="0"/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343764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EE069E-828D-5440-8C38-0AE77581F196}"/>
              </a:ext>
            </a:extLst>
          </p:cNvPr>
          <p:cNvSpPr/>
          <p:nvPr/>
        </p:nvSpPr>
        <p:spPr>
          <a:xfrm>
            <a:off x="303300" y="1240258"/>
            <a:ext cx="83160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+mj-lt"/>
              </a:rPr>
              <a:t>Mixtures of two oils: Berio EV and Coop PrixGarantie (mixed refined &amp; vergine oil)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+mj-lt"/>
              </a:rPr>
              <a:t>Ratios: 0% 25% 50% 75% 100% of PrixGarantie Oil (100% pure PrixGarantie, 0% pure Berio)</a:t>
            </a:r>
          </a:p>
        </p:txBody>
      </p:sp>
      <p:sp>
        <p:nvSpPr>
          <p:cNvPr id="3" name="Google Shape;465;p68">
            <a:extLst>
              <a:ext uri="{FF2B5EF4-FFF2-40B4-BE49-F238E27FC236}">
                <a16:creationId xmlns:a16="http://schemas.microsoft.com/office/drawing/2014/main" id="{03297180-3BC0-354D-98CB-A70BCD0390FD}"/>
              </a:ext>
            </a:extLst>
          </p:cNvPr>
          <p:cNvSpPr txBox="1">
            <a:spLocks/>
          </p:cNvSpPr>
          <p:nvPr/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>
                <a:latin typeface="+mj-lt"/>
              </a:rPr>
              <a:t>Oil diluition – Preliminary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730E3D-F347-F042-8712-C4B85CD9A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9671"/>
            <a:ext cx="9144000" cy="294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163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8CBFA5-4228-408F-A224-131D572F8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Preliminary</a:t>
            </a:r>
            <a:r>
              <a:rPr lang="de-CH" dirty="0"/>
              <a:t> </a:t>
            </a:r>
            <a:r>
              <a:rPr lang="de-CH" dirty="0" err="1"/>
              <a:t>results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detection</a:t>
            </a:r>
            <a:r>
              <a:rPr lang="de-CH" dirty="0"/>
              <a:t> of </a:t>
            </a:r>
            <a:r>
              <a:rPr lang="de-CH" dirty="0" err="1"/>
              <a:t>diluition</a:t>
            </a:r>
            <a:r>
              <a:rPr lang="de-CH" dirty="0"/>
              <a:t> of EVOO </a:t>
            </a:r>
            <a:r>
              <a:rPr lang="de-CH" dirty="0" err="1"/>
              <a:t>with</a:t>
            </a:r>
            <a:r>
              <a:rPr lang="de-CH" dirty="0"/>
              <a:t> OO</a:t>
            </a: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3568CCCE-2965-4052-9C09-FFC2416CE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357" y="1605584"/>
            <a:ext cx="3610182" cy="298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74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8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Oil diluition</a:t>
            </a:r>
            <a:endParaRPr/>
          </a:p>
        </p:txBody>
      </p:sp>
      <p:sp>
        <p:nvSpPr>
          <p:cNvPr id="466" name="Google Shape;466;p68"/>
          <p:cNvSpPr txBox="1"/>
          <p:nvPr/>
        </p:nvSpPr>
        <p:spPr>
          <a:xfrm>
            <a:off x="367400" y="1102175"/>
            <a:ext cx="2468100" cy="16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Berio Olive Oil diluited with increasing proportions of low quality hazelnut oil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A network can reach 97% of accuracy</a:t>
            </a:r>
            <a:endParaRPr sz="1800" b="1"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67" name="Google Shape;46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5725" y="275025"/>
            <a:ext cx="5386774" cy="4659801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68"/>
          <p:cNvSpPr/>
          <p:nvPr/>
        </p:nvSpPr>
        <p:spPr>
          <a:xfrm>
            <a:off x="5247125" y="433325"/>
            <a:ext cx="442800" cy="1074000"/>
          </a:xfrm>
          <a:prstGeom prst="ellipse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68"/>
          <p:cNvSpPr/>
          <p:nvPr/>
        </p:nvSpPr>
        <p:spPr>
          <a:xfrm rot="-235349">
            <a:off x="4389243" y="1160405"/>
            <a:ext cx="442938" cy="1074118"/>
          </a:xfrm>
          <a:prstGeom prst="ellipse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68"/>
          <p:cNvSpPr/>
          <p:nvPr/>
        </p:nvSpPr>
        <p:spPr>
          <a:xfrm rot="-645848">
            <a:off x="4025991" y="2362374"/>
            <a:ext cx="438516" cy="1130265"/>
          </a:xfrm>
          <a:prstGeom prst="ellipse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68"/>
          <p:cNvSpPr/>
          <p:nvPr/>
        </p:nvSpPr>
        <p:spPr>
          <a:xfrm rot="867850">
            <a:off x="7833494" y="2514741"/>
            <a:ext cx="438395" cy="1130148"/>
          </a:xfrm>
          <a:prstGeom prst="ellipse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68"/>
          <p:cNvSpPr/>
          <p:nvPr/>
        </p:nvSpPr>
        <p:spPr>
          <a:xfrm rot="-618588">
            <a:off x="4012196" y="3585931"/>
            <a:ext cx="310107" cy="1010578"/>
          </a:xfrm>
          <a:prstGeom prst="ellipse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68"/>
          <p:cNvSpPr txBox="1"/>
          <p:nvPr/>
        </p:nvSpPr>
        <p:spPr>
          <a:xfrm>
            <a:off x="4410400" y="3836925"/>
            <a:ext cx="11115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aleway"/>
                <a:ea typeface="Raleway"/>
                <a:cs typeface="Raleway"/>
                <a:sym typeface="Raleway"/>
              </a:rPr>
              <a:t>0 %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4" name="Google Shape;474;p68"/>
          <p:cNvSpPr txBox="1"/>
          <p:nvPr/>
        </p:nvSpPr>
        <p:spPr>
          <a:xfrm>
            <a:off x="4572000" y="2660500"/>
            <a:ext cx="11115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aleway"/>
                <a:ea typeface="Raleway"/>
                <a:cs typeface="Raleway"/>
                <a:sym typeface="Raleway"/>
              </a:rPr>
              <a:t>25 %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5" name="Google Shape;475;p68"/>
          <p:cNvSpPr txBox="1"/>
          <p:nvPr/>
        </p:nvSpPr>
        <p:spPr>
          <a:xfrm>
            <a:off x="4818600" y="1714425"/>
            <a:ext cx="11115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aleway"/>
                <a:ea typeface="Raleway"/>
                <a:cs typeface="Raleway"/>
                <a:sym typeface="Raleway"/>
              </a:rPr>
              <a:t>50 %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6" name="Google Shape;476;p68"/>
          <p:cNvSpPr txBox="1"/>
          <p:nvPr/>
        </p:nvSpPr>
        <p:spPr>
          <a:xfrm>
            <a:off x="5762300" y="742100"/>
            <a:ext cx="11115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aleway"/>
                <a:ea typeface="Raleway"/>
                <a:cs typeface="Raleway"/>
                <a:sym typeface="Raleway"/>
              </a:rPr>
              <a:t>75 %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7" name="Google Shape;477;p68"/>
          <p:cNvSpPr txBox="1"/>
          <p:nvPr/>
        </p:nvSpPr>
        <p:spPr>
          <a:xfrm>
            <a:off x="6528275" y="2722025"/>
            <a:ext cx="12528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aleway"/>
                <a:ea typeface="Raleway"/>
                <a:cs typeface="Raleway"/>
                <a:sym typeface="Raleway"/>
              </a:rPr>
              <a:t>100 %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00" y="690875"/>
            <a:ext cx="7704151" cy="317425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69"/>
          <p:cNvSpPr txBox="1"/>
          <p:nvPr/>
        </p:nvSpPr>
        <p:spPr>
          <a:xfrm>
            <a:off x="150725" y="94200"/>
            <a:ext cx="86856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aleway"/>
                <a:ea typeface="Raleway"/>
                <a:cs typeface="Raleway"/>
                <a:sym typeface="Raleway"/>
              </a:rPr>
              <a:t>How long should you brew your tea?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84" name="Google Shape;484;p69"/>
          <p:cNvPicPr preferRelativeResize="0"/>
          <p:nvPr/>
        </p:nvPicPr>
        <p:blipFill rotWithShape="1">
          <a:blip r:embed="rId4">
            <a:alphaModFix/>
          </a:blip>
          <a:srcRect l="9142" t="11883" r="7364" b="13611"/>
          <a:stretch/>
        </p:blipFill>
        <p:spPr>
          <a:xfrm>
            <a:off x="6292750" y="2986225"/>
            <a:ext cx="1567726" cy="186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7975" y="3805825"/>
            <a:ext cx="2356000" cy="96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4"/>
          <p:cNvSpPr/>
          <p:nvPr/>
        </p:nvSpPr>
        <p:spPr>
          <a:xfrm>
            <a:off x="825850" y="1300205"/>
            <a:ext cx="5213100" cy="1080300"/>
          </a:xfrm>
          <a:prstGeom prst="bracePair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74"/>
          <p:cNvSpPr/>
          <p:nvPr/>
        </p:nvSpPr>
        <p:spPr>
          <a:xfrm>
            <a:off x="1237050" y="1537205"/>
            <a:ext cx="1149900" cy="606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Thin"/>
                <a:ea typeface="Raleway Thin"/>
                <a:cs typeface="Raleway Thin"/>
                <a:sym typeface="Raleway Thin"/>
              </a:rPr>
              <a:t>Define Task</a:t>
            </a:r>
            <a:endParaRPr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516" name="Google Shape;516;p74"/>
          <p:cNvSpPr/>
          <p:nvPr/>
        </p:nvSpPr>
        <p:spPr>
          <a:xfrm>
            <a:off x="3368800" y="1537205"/>
            <a:ext cx="2321700" cy="606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Thin"/>
                <a:ea typeface="Raleway Thin"/>
                <a:cs typeface="Raleway Thin"/>
                <a:sym typeface="Raleway Thin"/>
              </a:rPr>
              <a:t>Prepare Dataset &amp; labels</a:t>
            </a:r>
            <a:endParaRPr>
              <a:latin typeface="Raleway Thin"/>
              <a:ea typeface="Raleway Thin"/>
              <a:cs typeface="Raleway Thin"/>
              <a:sym typeface="Raleway Thin"/>
            </a:endParaRPr>
          </a:p>
        </p:txBody>
      </p:sp>
      <p:cxnSp>
        <p:nvCxnSpPr>
          <p:cNvPr id="517" name="Google Shape;517;p74"/>
          <p:cNvCxnSpPr>
            <a:stCxn id="515" idx="0"/>
            <a:endCxn id="516" idx="0"/>
          </p:cNvCxnSpPr>
          <p:nvPr/>
        </p:nvCxnSpPr>
        <p:spPr>
          <a:xfrm rot="-5400000" flipH="1">
            <a:off x="3170550" y="178655"/>
            <a:ext cx="600" cy="2717700"/>
          </a:xfrm>
          <a:prstGeom prst="curvedConnector3">
            <a:avLst>
              <a:gd name="adj1" fmla="val -396875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8" name="Google Shape;518;p74"/>
          <p:cNvCxnSpPr>
            <a:stCxn id="516" idx="2"/>
            <a:endCxn id="515" idx="2"/>
          </p:cNvCxnSpPr>
          <p:nvPr/>
        </p:nvCxnSpPr>
        <p:spPr>
          <a:xfrm rot="5400000">
            <a:off x="3170500" y="784955"/>
            <a:ext cx="600" cy="2717700"/>
          </a:xfrm>
          <a:prstGeom prst="curvedConnector3">
            <a:avLst>
              <a:gd name="adj1" fmla="val 396875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9" name="Google Shape;519;p74"/>
          <p:cNvSpPr txBox="1"/>
          <p:nvPr/>
        </p:nvSpPr>
        <p:spPr>
          <a:xfrm>
            <a:off x="6101775" y="1645205"/>
            <a:ext cx="25509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Thin"/>
                <a:ea typeface="Raleway Thin"/>
                <a:cs typeface="Raleway Thin"/>
                <a:sym typeface="Raleway Thin"/>
              </a:rPr>
              <a:t>Purpose / Task / Goal</a:t>
            </a:r>
            <a:endParaRPr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DE4422-ACA5-3C43-B11E-8AAF363B5C7A}"/>
              </a:ext>
            </a:extLst>
          </p:cNvPr>
          <p:cNvSpPr txBox="1"/>
          <p:nvPr/>
        </p:nvSpPr>
        <p:spPr>
          <a:xfrm>
            <a:off x="469127" y="2571750"/>
            <a:ext cx="6209968" cy="2319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</a:defRPr>
            </a:lvl1pPr>
          </a:lstStyle>
          <a:p>
            <a:r>
              <a:rPr lang="en-US" sz="2000">
                <a:solidFill>
                  <a:schemeClr val="bg2"/>
                </a:solidFill>
              </a:rPr>
              <a:t>Fluorescence spectroscopy allows us to frame a huge amount of different problems in the same technical framework (same kind of inputs, same kind of network to be used, same kind of difficulties)</a:t>
            </a:r>
          </a:p>
          <a:p>
            <a:endParaRPr lang="en-US" sz="2000">
              <a:solidFill>
                <a:schemeClr val="bg2"/>
              </a:solidFill>
            </a:endParaRPr>
          </a:p>
          <a:p>
            <a:r>
              <a:rPr lang="en-US" sz="2000">
                <a:solidFill>
                  <a:schemeClr val="bg2"/>
                </a:solidFill>
              </a:rPr>
              <a:t>We can search for a solution that works for many tasks at the same time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252E01-4584-F245-86CC-3C7286801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933" y="97687"/>
            <a:ext cx="8520600" cy="639600"/>
          </a:xfrm>
        </p:spPr>
        <p:txBody>
          <a:bodyPr/>
          <a:lstStyle/>
          <a:p>
            <a:r>
              <a:rPr lang="en-US"/>
              <a:t>Fluorescence gives us a framework for solving a set of tasks with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760792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252E01-4584-F245-86CC-3C7286801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933" y="289710"/>
            <a:ext cx="8520600" cy="1200761"/>
          </a:xfrm>
        </p:spPr>
        <p:txBody>
          <a:bodyPr/>
          <a:lstStyle/>
          <a:p>
            <a:r>
              <a:rPr lang="en-US"/>
              <a:t>Fluorescence gives us a framework for solving a set of tasks with neural networks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D63A76-0F70-0744-8AFB-882EC0EDDCD5}"/>
              </a:ext>
            </a:extLst>
          </p:cNvPr>
          <p:cNvSpPr txBox="1"/>
          <p:nvPr/>
        </p:nvSpPr>
        <p:spPr>
          <a:xfrm>
            <a:off x="356616" y="2148841"/>
            <a:ext cx="1408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Input format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1BAF6E-6CCF-F34E-9527-39D876445B5D}"/>
              </a:ext>
            </a:extLst>
          </p:cNvPr>
          <p:cNvSpPr txBox="1"/>
          <p:nvPr/>
        </p:nvSpPr>
        <p:spPr>
          <a:xfrm>
            <a:off x="2865120" y="2010341"/>
            <a:ext cx="2755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Variability of input observations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FE7E14-0286-364F-A83B-1A1EB0D43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77" y="2723388"/>
            <a:ext cx="1624181" cy="7970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B124DD-C9F2-6146-9C57-1855FFAA41B7}"/>
              </a:ext>
            </a:extLst>
          </p:cNvPr>
          <p:cNvSpPr txBox="1"/>
          <p:nvPr/>
        </p:nvSpPr>
        <p:spPr>
          <a:xfrm>
            <a:off x="2865120" y="2997220"/>
            <a:ext cx="233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Sample measurements are extremely reproducible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8A2151-5CAD-3B4B-B1A4-6CBA7E82660A}"/>
              </a:ext>
            </a:extLst>
          </p:cNvPr>
          <p:cNvSpPr txBox="1"/>
          <p:nvPr/>
        </p:nvSpPr>
        <p:spPr>
          <a:xfrm>
            <a:off x="6187440" y="1871841"/>
            <a:ext cx="2755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We can frame almost all problems as classification problems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982B12-9379-FA47-BE38-87B13635767F}"/>
              </a:ext>
            </a:extLst>
          </p:cNvPr>
          <p:cNvSpPr txBox="1"/>
          <p:nvPr/>
        </p:nvSpPr>
        <p:spPr>
          <a:xfrm>
            <a:off x="6187440" y="2997220"/>
            <a:ext cx="233172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Example: oil diluition estimation as a classification problem</a:t>
            </a:r>
          </a:p>
          <a:p>
            <a:endParaRPr lang="en-US"/>
          </a:p>
          <a:p>
            <a:r>
              <a:rPr lang="en-US"/>
              <a:t>Class 1 </a:t>
            </a:r>
            <a:r>
              <a:rPr lang="en-US">
                <a:sym typeface="Wingdings" pitchFamily="2" charset="2"/>
              </a:rPr>
              <a:t> </a:t>
            </a:r>
            <a:r>
              <a:rPr lang="en-US"/>
              <a:t>10%, </a:t>
            </a:r>
          </a:p>
          <a:p>
            <a:r>
              <a:rPr lang="en-US"/>
              <a:t>Class 2 </a:t>
            </a:r>
            <a:r>
              <a:rPr lang="en-US">
                <a:sym typeface="Wingdings" pitchFamily="2" charset="2"/>
              </a:rPr>
              <a:t> </a:t>
            </a:r>
            <a:r>
              <a:rPr lang="en-US"/>
              <a:t>20%, </a:t>
            </a:r>
          </a:p>
          <a:p>
            <a:r>
              <a:rPr lang="en-US"/>
              <a:t>etc.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761A2-B1F6-454B-980A-FBB4859D3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00" y="411575"/>
            <a:ext cx="8520600" cy="1154832"/>
          </a:xfrm>
        </p:spPr>
        <p:txBody>
          <a:bodyPr/>
          <a:lstStyle/>
          <a:p>
            <a:r>
              <a:rPr lang="en-US"/>
              <a:t>There are two reasons why a solution can be general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24B5EC-507C-454E-B530-F4468D5F2D43}"/>
              </a:ext>
            </a:extLst>
          </p:cNvPr>
          <p:cNvSpPr txBox="1"/>
          <p:nvPr/>
        </p:nvSpPr>
        <p:spPr>
          <a:xfrm>
            <a:off x="303300" y="2007434"/>
            <a:ext cx="63689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Overfitting presents itself in a completely different form (aka is not relevant)</a:t>
            </a:r>
          </a:p>
          <a:p>
            <a:endParaRPr lang="en-US" sz="2400"/>
          </a:p>
          <a:p>
            <a:r>
              <a:rPr lang="en-US" sz="2400"/>
              <a:t>Each task, when taken by itself, is relatively easy to solve so a network does not require much fine tuning (hyper parameter tuning)</a:t>
            </a:r>
          </a:p>
        </p:txBody>
      </p:sp>
    </p:spTree>
    <p:extLst>
      <p:ext uri="{BB962C8B-B14F-4D97-AF65-F5344CB8AC3E}">
        <p14:creationId xmlns:p14="http://schemas.microsoft.com/office/powerpoint/2010/main" val="3219594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able, monitor, sitting, dark&#10;&#10;Description automatically generated">
            <a:extLst>
              <a:ext uri="{FF2B5EF4-FFF2-40B4-BE49-F238E27FC236}">
                <a16:creationId xmlns:a16="http://schemas.microsoft.com/office/drawing/2014/main" id="{0E7B064D-30AD-1B40-8D7E-074B57E0DE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00" b="2219"/>
          <a:stretch/>
        </p:blipFill>
        <p:spPr>
          <a:xfrm>
            <a:off x="283103" y="88899"/>
            <a:ext cx="8128000" cy="50546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E5D1A5-840A-8C44-B42E-EAC058B88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03" y="3277541"/>
            <a:ext cx="6244200" cy="729309"/>
          </a:xfrm>
        </p:spPr>
        <p:txBody>
          <a:bodyPr/>
          <a:lstStyle/>
          <a:p>
            <a:r>
              <a:rPr lang="en-US">
                <a:solidFill>
                  <a:srgbClr val="FFFAC3"/>
                </a:solidFill>
              </a:rPr>
              <a:t>Beyond taste…</a:t>
            </a:r>
          </a:p>
        </p:txBody>
      </p:sp>
    </p:spTree>
    <p:extLst>
      <p:ext uri="{BB962C8B-B14F-4D97-AF65-F5344CB8AC3E}">
        <p14:creationId xmlns:p14="http://schemas.microsoft.com/office/powerpoint/2010/main" val="1172672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1675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980772"/>
            <a:ext cx="8839199" cy="1526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659528"/>
            <a:ext cx="8415095" cy="1331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9950"/>
            <a:ext cx="8839200" cy="1190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52729"/>
            <a:ext cx="8839201" cy="1494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800" y="783001"/>
            <a:ext cx="2683127" cy="3577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1575" y="273200"/>
            <a:ext cx="2341498" cy="3121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8054" y="273188"/>
            <a:ext cx="2212850" cy="2950466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64"/>
          <p:cNvSpPr txBox="1"/>
          <p:nvPr/>
        </p:nvSpPr>
        <p:spPr>
          <a:xfrm>
            <a:off x="256025" y="75350"/>
            <a:ext cx="6990000" cy="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Different Olive Oil Types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43" name="Google Shape;443;p64"/>
          <p:cNvPicPr preferRelativeResize="0"/>
          <p:nvPr/>
        </p:nvPicPr>
        <p:blipFill rotWithShape="1">
          <a:blip r:embed="rId6">
            <a:alphaModFix/>
          </a:blip>
          <a:srcRect l="24244" r="31342"/>
          <a:stretch/>
        </p:blipFill>
        <p:spPr>
          <a:xfrm>
            <a:off x="5294225" y="1564275"/>
            <a:ext cx="1528025" cy="3276676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64"/>
          <p:cNvSpPr txBox="1"/>
          <p:nvPr/>
        </p:nvSpPr>
        <p:spPr>
          <a:xfrm>
            <a:off x="6793925" y="4286225"/>
            <a:ext cx="452100" cy="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B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857626" cy="5143501"/>
          </a:xfrm>
          <a:prstGeom prst="rect">
            <a:avLst/>
          </a:prstGeom>
          <a:noFill/>
          <a:ln>
            <a:noFill/>
          </a:ln>
          <a:effectLst>
            <a:reflection endPos="30000" dist="38100" dir="5400000" fadeDir="5400012" sy="-100000" algn="bl" rotWithShape="0"/>
          </a:effectLst>
        </p:spPr>
      </p:pic>
      <p:pic>
        <p:nvPicPr>
          <p:cNvPr id="407" name="Google Shape;407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6375" y="0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53"/>
          <p:cNvPicPr preferRelativeResize="0"/>
          <p:nvPr/>
        </p:nvPicPr>
        <p:blipFill rotWithShape="1">
          <a:blip r:embed="rId3">
            <a:alphaModFix/>
          </a:blip>
          <a:srcRect b="18699"/>
          <a:stretch/>
        </p:blipFill>
        <p:spPr>
          <a:xfrm>
            <a:off x="0" y="0"/>
            <a:ext cx="947802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3"/>
          <p:cNvSpPr txBox="1">
            <a:spLocks noGrp="1"/>
          </p:cNvSpPr>
          <p:nvPr>
            <p:ph type="title" idx="4294967295"/>
          </p:nvPr>
        </p:nvSpPr>
        <p:spPr>
          <a:xfrm>
            <a:off x="289826" y="205950"/>
            <a:ext cx="8327100" cy="12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D1C030"/>
                </a:solidFill>
                <a:latin typeface="Raleway Thin"/>
                <a:ea typeface="Raleway Thin"/>
                <a:cs typeface="Raleway Thin"/>
                <a:sym typeface="Raleway Thin"/>
              </a:rPr>
              <a:t>Build a low-cost sensor that can learn to solve multiple tasks on-site without prior-knowledge</a:t>
            </a:r>
            <a:endParaRPr b="0">
              <a:solidFill>
                <a:srgbClr val="D1C03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36D0FD-27EA-44AC-88BE-0B0B5AA43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Luminescence enables a unique fingerprint</a:t>
            </a:r>
            <a:endParaRPr lang="de-CH" dirty="0"/>
          </a:p>
        </p:txBody>
      </p:sp>
      <p:sp>
        <p:nvSpPr>
          <p:cNvPr id="3" name="Inhaltsplatzhalter 9">
            <a:extLst>
              <a:ext uri="{FF2B5EF4-FFF2-40B4-BE49-F238E27FC236}">
                <a16:creationId xmlns:a16="http://schemas.microsoft.com/office/drawing/2014/main" id="{A60AF237-0415-4215-AE48-8757C519E64D}"/>
              </a:ext>
            </a:extLst>
          </p:cNvPr>
          <p:cNvSpPr txBox="1">
            <a:spLocks/>
          </p:cNvSpPr>
          <p:nvPr/>
        </p:nvSpPr>
        <p:spPr>
          <a:xfrm>
            <a:off x="303301" y="1471750"/>
            <a:ext cx="4268700" cy="3533615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064A6"/>
              </a:buClr>
            </a:pPr>
            <a:endParaRPr lang="en-US" sz="800" dirty="0">
              <a:latin typeface="Raleway" panose="020B0604020202020204" charset="0"/>
            </a:endParaRPr>
          </a:p>
          <a:p>
            <a:pPr>
              <a:buClr>
                <a:srgbClr val="0064A6"/>
              </a:buClr>
            </a:pPr>
            <a:r>
              <a:rPr lang="en-US" sz="2200" dirty="0">
                <a:latin typeface="Raleway" panose="020B0604020202020204" charset="0"/>
              </a:rPr>
              <a:t>By changing the wavelength of the excitation and measuring the emission spectrum it is possible to crate a </a:t>
            </a:r>
            <a:r>
              <a:rPr lang="en-US" sz="2200" b="1" dirty="0">
                <a:latin typeface="Raleway" panose="020B0604020202020204" charset="0"/>
              </a:rPr>
              <a:t>unique fingerprint</a:t>
            </a:r>
          </a:p>
          <a:p>
            <a:pPr>
              <a:buClr>
                <a:srgbClr val="0064A6"/>
              </a:buClr>
            </a:pPr>
            <a:endParaRPr lang="en-US" sz="2200" b="1" dirty="0">
              <a:latin typeface="Raleway" panose="020B0604020202020204" charset="0"/>
            </a:endParaRPr>
          </a:p>
          <a:p>
            <a:pPr>
              <a:buClr>
                <a:srgbClr val="0064A6"/>
              </a:buClr>
              <a:buFont typeface="Wingdings" panose="05000000000000000000" pitchFamily="2" charset="2"/>
              <a:buChar char="Ø"/>
            </a:pPr>
            <a:endParaRPr lang="en-US" sz="800" dirty="0">
              <a:latin typeface="Raleway" panose="020B0604020202020204" charset="0"/>
            </a:endParaRPr>
          </a:p>
          <a:p>
            <a:pPr>
              <a:buClr>
                <a:srgbClr val="0064A6"/>
              </a:buClr>
            </a:pPr>
            <a:r>
              <a:rPr lang="en-US" sz="2200" dirty="0">
                <a:latin typeface="Raleway" panose="020B0604020202020204" charset="0"/>
              </a:rPr>
              <a:t>Application to food: oil, wine, honey, tea, etc.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8A57A42-1CD9-4840-B3E3-ACB780B6D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434" y="1471750"/>
            <a:ext cx="4143119" cy="345344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D62C28D4-0082-4618-9ADA-02EAF680C89C}"/>
              </a:ext>
            </a:extLst>
          </p:cNvPr>
          <p:cNvSpPr/>
          <p:nvPr/>
        </p:nvSpPr>
        <p:spPr>
          <a:xfrm>
            <a:off x="5290145" y="1183564"/>
            <a:ext cx="2614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latin typeface="Raleway"/>
              </a:rPr>
              <a:t>Fingerprint of olive oil</a:t>
            </a:r>
            <a:endParaRPr lang="de-CH" sz="2400" b="1" dirty="0">
              <a:solidFill>
                <a:srgbClr val="0064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9516E9C-1908-4306-A571-4D93959BD2EC}"/>
              </a:ext>
            </a:extLst>
          </p:cNvPr>
          <p:cNvSpPr txBox="1"/>
          <p:nvPr/>
        </p:nvSpPr>
        <p:spPr>
          <a:xfrm>
            <a:off x="8091187" y="2635942"/>
            <a:ext cx="1021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 err="1"/>
              <a:t>Luminescence</a:t>
            </a:r>
            <a:br>
              <a:rPr lang="de-CH" sz="1000" dirty="0"/>
            </a:br>
            <a:r>
              <a:rPr lang="de-CH" sz="1000" dirty="0" err="1"/>
              <a:t>intensity</a:t>
            </a:r>
            <a:r>
              <a:rPr lang="de-CH" sz="1000" dirty="0"/>
              <a:t> (a. u.)</a:t>
            </a:r>
          </a:p>
        </p:txBody>
      </p:sp>
    </p:spTree>
    <p:extLst>
      <p:ext uri="{BB962C8B-B14F-4D97-AF65-F5344CB8AC3E}">
        <p14:creationId xmlns:p14="http://schemas.microsoft.com/office/powerpoint/2010/main" val="1385943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400DF4-FCA1-42FA-8A05-0AA9CF7C5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00" y="411575"/>
            <a:ext cx="8520600" cy="981796"/>
          </a:xfrm>
        </p:spPr>
        <p:txBody>
          <a:bodyPr/>
          <a:lstStyle/>
          <a:p>
            <a:r>
              <a:rPr lang="en-US" sz="2800" dirty="0"/>
              <a:t>Luminescence enables a unique fingerprint of oil</a:t>
            </a:r>
            <a:endParaRPr lang="de-CH" sz="28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5573B5C-B6CF-4067-B964-5D8C0447AC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9"/>
          <a:stretch/>
        </p:blipFill>
        <p:spPr>
          <a:xfrm>
            <a:off x="0" y="1195010"/>
            <a:ext cx="9144000" cy="3878738"/>
          </a:xfrm>
          <a:prstGeom prst="rect">
            <a:avLst/>
          </a:prstGeom>
        </p:spPr>
      </p:pic>
      <p:sp>
        <p:nvSpPr>
          <p:cNvPr id="4" name="Rectangle 15">
            <a:extLst>
              <a:ext uri="{FF2B5EF4-FFF2-40B4-BE49-F238E27FC236}">
                <a16:creationId xmlns:a16="http://schemas.microsoft.com/office/drawing/2014/main" id="{47337056-977C-4FB9-82C2-214BC9CB6ADD}"/>
              </a:ext>
            </a:extLst>
          </p:cNvPr>
          <p:cNvSpPr/>
          <p:nvPr/>
        </p:nvSpPr>
        <p:spPr>
          <a:xfrm>
            <a:off x="0" y="1195009"/>
            <a:ext cx="1307690" cy="1272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Rectangle 15">
            <a:extLst>
              <a:ext uri="{FF2B5EF4-FFF2-40B4-BE49-F238E27FC236}">
                <a16:creationId xmlns:a16="http://schemas.microsoft.com/office/drawing/2014/main" id="{068DD443-43FB-4517-8B1E-105FF1D3895C}"/>
              </a:ext>
            </a:extLst>
          </p:cNvPr>
          <p:cNvSpPr/>
          <p:nvPr/>
        </p:nvSpPr>
        <p:spPr>
          <a:xfrm>
            <a:off x="1307690" y="3764647"/>
            <a:ext cx="1307690" cy="1272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BD7C13CA-C759-4E33-9CA1-422217D652FA}"/>
              </a:ext>
            </a:extLst>
          </p:cNvPr>
          <p:cNvSpPr/>
          <p:nvPr/>
        </p:nvSpPr>
        <p:spPr>
          <a:xfrm>
            <a:off x="6509189" y="2479827"/>
            <a:ext cx="1307690" cy="1272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F519AB9D-C2D6-4947-8449-7306529CF28B}"/>
              </a:ext>
            </a:extLst>
          </p:cNvPr>
          <p:cNvSpPr/>
          <p:nvPr/>
        </p:nvSpPr>
        <p:spPr>
          <a:xfrm>
            <a:off x="7812041" y="2479827"/>
            <a:ext cx="1307690" cy="1272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8950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2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de-CH" dirty="0" err="1"/>
              <a:t>Is</a:t>
            </a:r>
            <a:r>
              <a:rPr lang="de-CH" dirty="0"/>
              <a:t> fingerprinting possible also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few</a:t>
            </a:r>
            <a:r>
              <a:rPr lang="de-CH" dirty="0"/>
              <a:t> </a:t>
            </a:r>
            <a:r>
              <a:rPr lang="en-US" dirty="0"/>
              <a:t>key excitation wavelengths?</a:t>
            </a:r>
            <a:endParaRPr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1EF8D19-77A6-4245-BAB8-EC56E0A8C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066" y="2363638"/>
            <a:ext cx="3122523" cy="203617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506FF3F-EF43-4092-AB5F-BFADF3663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824" y="1640113"/>
            <a:ext cx="4342919" cy="302828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90C775B-36C4-40DF-B382-0600914AA640}"/>
              </a:ext>
            </a:extLst>
          </p:cNvPr>
          <p:cNvSpPr txBox="1"/>
          <p:nvPr/>
        </p:nvSpPr>
        <p:spPr>
          <a:xfrm>
            <a:off x="1141790" y="4668396"/>
            <a:ext cx="1640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800" dirty="0"/>
              <a:t>Emission (</a:t>
            </a:r>
            <a:r>
              <a:rPr lang="de-CH" sz="800" dirty="0" err="1"/>
              <a:t>nm</a:t>
            </a:r>
            <a:r>
              <a:rPr lang="de-CH" sz="800" dirty="0"/>
              <a:t>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AC00F8A-5004-45C1-9F37-9F9916F71830}"/>
              </a:ext>
            </a:extLst>
          </p:cNvPr>
          <p:cNvSpPr txBox="1"/>
          <p:nvPr/>
        </p:nvSpPr>
        <p:spPr>
          <a:xfrm>
            <a:off x="3374569" y="4668396"/>
            <a:ext cx="1640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800" dirty="0"/>
              <a:t>Emission (</a:t>
            </a:r>
            <a:r>
              <a:rPr lang="de-CH" sz="800" dirty="0" err="1"/>
              <a:t>nm</a:t>
            </a:r>
            <a:r>
              <a:rPr lang="de-CH" sz="800" dirty="0"/>
              <a:t>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F89043-3B86-4853-B5D1-D59E05274395}"/>
              </a:ext>
            </a:extLst>
          </p:cNvPr>
          <p:cNvSpPr txBox="1"/>
          <p:nvPr/>
        </p:nvSpPr>
        <p:spPr>
          <a:xfrm rot="16200000">
            <a:off x="206026" y="3779687"/>
            <a:ext cx="13401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800" dirty="0" err="1"/>
              <a:t>Excitationn</a:t>
            </a:r>
            <a:r>
              <a:rPr lang="de-CH" sz="800" dirty="0"/>
              <a:t> (</a:t>
            </a:r>
            <a:r>
              <a:rPr lang="de-CH" sz="800" dirty="0" err="1"/>
              <a:t>nm</a:t>
            </a:r>
            <a:r>
              <a:rPr lang="de-CH" sz="800" dirty="0"/>
              <a:t>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0309CBF-EDA7-4C00-9571-925DD977E0AA}"/>
              </a:ext>
            </a:extLst>
          </p:cNvPr>
          <p:cNvSpPr txBox="1"/>
          <p:nvPr/>
        </p:nvSpPr>
        <p:spPr>
          <a:xfrm rot="16200000">
            <a:off x="206027" y="2306486"/>
            <a:ext cx="13401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800" dirty="0" err="1"/>
              <a:t>Excitation</a:t>
            </a:r>
            <a:r>
              <a:rPr lang="de-CH" sz="800" dirty="0"/>
              <a:t> (</a:t>
            </a:r>
            <a:r>
              <a:rPr lang="de-CH" sz="800" dirty="0" err="1"/>
              <a:t>nm</a:t>
            </a:r>
            <a:r>
              <a:rPr lang="de-CH" sz="800" dirty="0"/>
              <a:t>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0C79CF9-A0A5-4879-B7A0-43075296288C}"/>
              </a:ext>
            </a:extLst>
          </p:cNvPr>
          <p:cNvSpPr txBox="1"/>
          <p:nvPr/>
        </p:nvSpPr>
        <p:spPr>
          <a:xfrm>
            <a:off x="4930849" y="1389668"/>
            <a:ext cx="861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dirty="0" err="1"/>
              <a:t>Luminescence</a:t>
            </a:r>
            <a:br>
              <a:rPr lang="de-CH" sz="800" dirty="0"/>
            </a:br>
            <a:r>
              <a:rPr lang="de-CH" sz="800" dirty="0" err="1"/>
              <a:t>intensity</a:t>
            </a:r>
            <a:r>
              <a:rPr lang="de-CH" sz="800" dirty="0"/>
              <a:t> (a. u.)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C3D70C9-13B2-4388-8DD5-A741709E70BA}"/>
              </a:ext>
            </a:extLst>
          </p:cNvPr>
          <p:cNvSpPr/>
          <p:nvPr/>
        </p:nvSpPr>
        <p:spPr>
          <a:xfrm>
            <a:off x="5762445" y="1990759"/>
            <a:ext cx="29401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aleway" panose="020B0604020202020204" charset="0"/>
              </a:rPr>
              <a:t>Spectra with excitation at 360 nm</a:t>
            </a:r>
            <a:endParaRPr lang="de-CH" dirty="0">
              <a:latin typeface="Raleway" panose="020B060402020202020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EE30200-6082-4278-9A42-AEFEF68F78ED}"/>
              </a:ext>
            </a:extLst>
          </p:cNvPr>
          <p:cNvSpPr txBox="1"/>
          <p:nvPr/>
        </p:nvSpPr>
        <p:spPr>
          <a:xfrm>
            <a:off x="5762445" y="4350113"/>
            <a:ext cx="2940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800" dirty="0"/>
              <a:t>Emission (</a:t>
            </a:r>
            <a:r>
              <a:rPr lang="de-CH" sz="800" dirty="0" err="1"/>
              <a:t>nm</a:t>
            </a:r>
            <a:r>
              <a:rPr lang="de-CH" sz="800" dirty="0"/>
              <a:t>)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6DC5FF8-C376-40F1-B57E-14F19F2462A8}"/>
              </a:ext>
            </a:extLst>
          </p:cNvPr>
          <p:cNvSpPr txBox="1"/>
          <p:nvPr/>
        </p:nvSpPr>
        <p:spPr>
          <a:xfrm rot="16200000">
            <a:off x="4606297" y="3236795"/>
            <a:ext cx="18784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800" dirty="0" err="1"/>
              <a:t>Intensity</a:t>
            </a:r>
            <a:r>
              <a:rPr lang="de-CH" sz="800" dirty="0"/>
              <a:t> (a. u.)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AFBC3DD8-CC16-4473-A67D-A81E759B6EE0}"/>
              </a:ext>
            </a:extLst>
          </p:cNvPr>
          <p:cNvCxnSpPr/>
          <p:nvPr/>
        </p:nvCxnSpPr>
        <p:spPr>
          <a:xfrm>
            <a:off x="1141790" y="4283765"/>
            <a:ext cx="164011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92C36596-8A03-4374-8751-ABD15A412ACE}"/>
              </a:ext>
            </a:extLst>
          </p:cNvPr>
          <p:cNvCxnSpPr/>
          <p:nvPr/>
        </p:nvCxnSpPr>
        <p:spPr>
          <a:xfrm>
            <a:off x="3374569" y="4283765"/>
            <a:ext cx="164011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8AD9191-BE8B-49A7-A473-E730C0B2CB33}"/>
              </a:ext>
            </a:extLst>
          </p:cNvPr>
          <p:cNvCxnSpPr/>
          <p:nvPr/>
        </p:nvCxnSpPr>
        <p:spPr>
          <a:xfrm>
            <a:off x="1141790" y="2796209"/>
            <a:ext cx="164011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4C13825B-65DD-4166-A4B4-17371C535D1E}"/>
              </a:ext>
            </a:extLst>
          </p:cNvPr>
          <p:cNvCxnSpPr/>
          <p:nvPr/>
        </p:nvCxnSpPr>
        <p:spPr>
          <a:xfrm>
            <a:off x="3374569" y="2796209"/>
            <a:ext cx="164011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739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744E46-BC50-4DDE-8C57-63EE3BE66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Fingerprinting </a:t>
            </a:r>
            <a:r>
              <a:rPr lang="de-CH" dirty="0" err="1"/>
              <a:t>is</a:t>
            </a:r>
            <a:r>
              <a:rPr lang="de-CH" dirty="0"/>
              <a:t> possible also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few</a:t>
            </a:r>
            <a:r>
              <a:rPr lang="de-CH" dirty="0"/>
              <a:t> </a:t>
            </a:r>
            <a:r>
              <a:rPr lang="en-US" dirty="0"/>
              <a:t>key excitation wavelengths</a:t>
            </a:r>
            <a:r>
              <a:rPr lang="de-CH" dirty="0"/>
              <a:t> 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D5E7AA5-3CBA-4217-A675-E2CDF4AE3704}"/>
              </a:ext>
            </a:extLst>
          </p:cNvPr>
          <p:cNvGrpSpPr/>
          <p:nvPr/>
        </p:nvGrpSpPr>
        <p:grpSpPr>
          <a:xfrm>
            <a:off x="2575358" y="1508110"/>
            <a:ext cx="5430363" cy="3531382"/>
            <a:chOff x="3000056" y="1612118"/>
            <a:chExt cx="5430363" cy="3531382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243863C3-A931-4CC3-A3DA-B360F3F04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0056" y="1612118"/>
              <a:ext cx="5430363" cy="3531382"/>
            </a:xfrm>
            <a:prstGeom prst="rect">
              <a:avLst/>
            </a:prstGeom>
          </p:spPr>
        </p:pic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1224F4DA-3A9B-43C1-B29E-37382E934EB7}"/>
                </a:ext>
              </a:extLst>
            </p:cNvPr>
            <p:cNvSpPr txBox="1"/>
            <p:nvPr/>
          </p:nvSpPr>
          <p:spPr>
            <a:xfrm>
              <a:off x="4233246" y="1707140"/>
              <a:ext cx="660707" cy="3385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CFF0C"/>
              </a:solidFill>
            </a:ln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>
                <a:defRPr sz="1600"/>
              </a:lvl1pPr>
            </a:lstStyle>
            <a:p>
              <a:pPr algn="ctr"/>
              <a:r>
                <a:rPr lang="de-CH" dirty="0"/>
                <a:t>Ex 1</a:t>
              </a: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AF254986-AAF7-4ECA-A95B-A3EB65BA383E}"/>
                </a:ext>
              </a:extLst>
            </p:cNvPr>
            <p:cNvSpPr txBox="1"/>
            <p:nvPr/>
          </p:nvSpPr>
          <p:spPr>
            <a:xfrm>
              <a:off x="5120383" y="1707140"/>
              <a:ext cx="660707" cy="3385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FF"/>
              </a:solidFill>
            </a:ln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>
                <a:defRPr sz="1600"/>
              </a:lvl1pPr>
            </a:lstStyle>
            <a:p>
              <a:pPr algn="ctr"/>
              <a:r>
                <a:rPr lang="de-CH" dirty="0"/>
                <a:t>Ex 2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53019AFB-BF3D-42E2-AF07-C94624C053B6}"/>
                </a:ext>
              </a:extLst>
            </p:cNvPr>
            <p:cNvSpPr txBox="1"/>
            <p:nvPr/>
          </p:nvSpPr>
          <p:spPr>
            <a:xfrm>
              <a:off x="5909295" y="1707141"/>
              <a:ext cx="660707" cy="33855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600" dirty="0"/>
                <a:t>Ex 3</a:t>
              </a:r>
            </a:p>
          </p:txBody>
        </p:sp>
      </p:grpSp>
      <p:sp>
        <p:nvSpPr>
          <p:cNvPr id="9" name="Rechteck 8">
            <a:extLst>
              <a:ext uri="{FF2B5EF4-FFF2-40B4-BE49-F238E27FC236}">
                <a16:creationId xmlns:a16="http://schemas.microsoft.com/office/drawing/2014/main" id="{F40AF32C-9022-47F6-8AAD-E8058EE9BA81}"/>
              </a:ext>
            </a:extLst>
          </p:cNvPr>
          <p:cNvSpPr/>
          <p:nvPr/>
        </p:nvSpPr>
        <p:spPr>
          <a:xfrm>
            <a:off x="303300" y="2175964"/>
            <a:ext cx="19451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aleway" panose="020B0604020202020204" charset="0"/>
              </a:rPr>
              <a:t>Example:</a:t>
            </a:r>
          </a:p>
          <a:p>
            <a:r>
              <a:rPr lang="en-US" dirty="0">
                <a:latin typeface="Raleway" panose="020B0604020202020204" charset="0"/>
              </a:rPr>
              <a:t>Excitation at 340 nm, 365 nm, 390 nm</a:t>
            </a:r>
            <a:endParaRPr lang="de-CH" dirty="0">
              <a:latin typeface="Ralew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823921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994</TotalTime>
  <Words>626</Words>
  <Application>Microsoft Macintosh PowerPoint</Application>
  <PresentationFormat>On-screen Show (16:9)</PresentationFormat>
  <Paragraphs>106</Paragraphs>
  <Slides>29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Raleway Thin</vt:lpstr>
      <vt:lpstr>Lato</vt:lpstr>
      <vt:lpstr>Raleway ExtraLight</vt:lpstr>
      <vt:lpstr>Arial</vt:lpstr>
      <vt:lpstr>Wingdings</vt:lpstr>
      <vt:lpstr>Raleway</vt:lpstr>
      <vt:lpstr>Swiss</vt:lpstr>
      <vt:lpstr>Neural Networks in Optical Sensors  Umberto Michelucci</vt:lpstr>
      <vt:lpstr>PowerPoint Presentation</vt:lpstr>
      <vt:lpstr>PowerPoint Presentation</vt:lpstr>
      <vt:lpstr>PowerPoint Presentation</vt:lpstr>
      <vt:lpstr>Build a low-cost sensor that can learn to solve multiple tasks on-site without prior-knowledge</vt:lpstr>
      <vt:lpstr>Luminescence enables a unique fingerprint</vt:lpstr>
      <vt:lpstr>Luminescence enables a unique fingerprint of oil</vt:lpstr>
      <vt:lpstr>Is fingerprinting possible also with few key excitation wavelengths?</vt:lpstr>
      <vt:lpstr>Fingerprinting is possible also with few key excitation wavelengths </vt:lpstr>
      <vt:lpstr>Challanges of luminescence fingerprinting</vt:lpstr>
      <vt:lpstr>Idea: use AI to overcome challanges</vt:lpstr>
      <vt:lpstr>PowerPoint Presentation</vt:lpstr>
      <vt:lpstr>PowerPoint Presentation</vt:lpstr>
      <vt:lpstr>PowerPoint Presentation</vt:lpstr>
      <vt:lpstr>PowerPoint Presentation</vt:lpstr>
      <vt:lpstr>Test: recognise EVOO from OV </vt:lpstr>
      <vt:lpstr>Luminescence spectra are strongly different, even for a single excitation</vt:lpstr>
      <vt:lpstr>Difference of spectra enhances differences between oils</vt:lpstr>
      <vt:lpstr>How good can a network be?</vt:lpstr>
      <vt:lpstr>PowerPoint Presentation</vt:lpstr>
      <vt:lpstr>Preliminary results for detection of diluition of EVOO with OO</vt:lpstr>
      <vt:lpstr>Oil diluition</vt:lpstr>
      <vt:lpstr>PowerPoint Presentation</vt:lpstr>
      <vt:lpstr>Fluorescence gives us a framework for solving a set of tasks with neural networks</vt:lpstr>
      <vt:lpstr>Fluorescence gives us a framework for solving a set of tasks with neural networks</vt:lpstr>
      <vt:lpstr>There are two reasons why a solution can be general</vt:lpstr>
      <vt:lpstr>Beyond taste…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 in Optical Sensors  Umberto Michelucci</dc:title>
  <cp:lastModifiedBy>Umberto Michelucci</cp:lastModifiedBy>
  <cp:revision>83</cp:revision>
  <dcterms:modified xsi:type="dcterms:W3CDTF">2020-01-20T12:21:22Z</dcterms:modified>
</cp:coreProperties>
</file>